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56" r:id="rId2"/>
    <p:sldId id="257" r:id="rId3"/>
    <p:sldId id="264" r:id="rId4"/>
    <p:sldId id="266" r:id="rId5"/>
    <p:sldId id="401" r:id="rId6"/>
    <p:sldId id="402" r:id="rId7"/>
    <p:sldId id="404" r:id="rId8"/>
    <p:sldId id="336" r:id="rId9"/>
    <p:sldId id="337" r:id="rId10"/>
    <p:sldId id="405" r:id="rId11"/>
    <p:sldId id="406" r:id="rId12"/>
    <p:sldId id="258" r:id="rId13"/>
    <p:sldId id="259" r:id="rId14"/>
    <p:sldId id="260" r:id="rId15"/>
    <p:sldId id="407" r:id="rId16"/>
    <p:sldId id="326" r:id="rId17"/>
    <p:sldId id="327" r:id="rId18"/>
    <p:sldId id="338" r:id="rId19"/>
    <p:sldId id="297" r:id="rId20"/>
    <p:sldId id="395" r:id="rId21"/>
    <p:sldId id="396" r:id="rId22"/>
    <p:sldId id="298" r:id="rId23"/>
    <p:sldId id="299" r:id="rId24"/>
    <p:sldId id="300" r:id="rId25"/>
    <p:sldId id="408" r:id="rId26"/>
    <p:sldId id="323" r:id="rId27"/>
    <p:sldId id="322" r:id="rId28"/>
    <p:sldId id="324" r:id="rId29"/>
    <p:sldId id="325" r:id="rId30"/>
    <p:sldId id="301" r:id="rId31"/>
    <p:sldId id="302" r:id="rId32"/>
    <p:sldId id="409"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9" r:id="rId46"/>
    <p:sldId id="320" r:id="rId47"/>
    <p:sldId id="440" r:id="rId48"/>
    <p:sldId id="397" r:id="rId49"/>
    <p:sldId id="398" r:id="rId50"/>
    <p:sldId id="399" r:id="rId51"/>
    <p:sldId id="501" r:id="rId52"/>
    <p:sldId id="410" r:id="rId53"/>
    <p:sldId id="502" r:id="rId54"/>
    <p:sldId id="411" r:id="rId55"/>
    <p:sldId id="328" r:id="rId56"/>
    <p:sldId id="330" r:id="rId57"/>
    <p:sldId id="331" r:id="rId58"/>
    <p:sldId id="332" r:id="rId59"/>
    <p:sldId id="499" r:id="rId60"/>
    <p:sldId id="439" r:id="rId61"/>
    <p:sldId id="386" r:id="rId62"/>
    <p:sldId id="387" r:id="rId63"/>
    <p:sldId id="388" r:id="rId64"/>
    <p:sldId id="389" r:id="rId65"/>
    <p:sldId id="390" r:id="rId66"/>
    <p:sldId id="393" r:id="rId67"/>
    <p:sldId id="500" r:id="rId68"/>
    <p:sldId id="274" r:id="rId69"/>
    <p:sldId id="275" r:id="rId70"/>
    <p:sldId id="277" r:id="rId71"/>
    <p:sldId id="26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SIANTIS SOTIRIOS" initials="KS" lastIdx="1" clrIdx="0">
    <p:extLst>
      <p:ext uri="{19B8F6BF-5375-455C-9EA6-DF929625EA0E}">
        <p15:presenceInfo xmlns:p15="http://schemas.microsoft.com/office/powerpoint/2012/main" userId="KOTSIANTIS SOTIRI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591" autoAdjust="0"/>
  </p:normalViewPr>
  <p:slideViewPr>
    <p:cSldViewPr snapToGrid="0">
      <p:cViewPr varScale="1">
        <p:scale>
          <a:sx n="81" d="100"/>
          <a:sy n="81" d="100"/>
        </p:scale>
        <p:origin x="1526" y="67"/>
      </p:cViewPr>
      <p:guideLst>
        <p:guide orient="horz" pos="2160"/>
        <p:guide pos="2880"/>
      </p:guideLst>
    </p:cSldViewPr>
  </p:slideViewPr>
  <p:outlineViewPr>
    <p:cViewPr>
      <p:scale>
        <a:sx n="33" d="100"/>
        <a:sy n="33" d="100"/>
      </p:scale>
      <p:origin x="0" y="-979"/>
    </p:cViewPr>
  </p:outlineViewPr>
  <p:notesTextViewPr>
    <p:cViewPr>
      <p:scale>
        <a:sx n="1" d="1"/>
        <a:sy n="1" d="1"/>
      </p:scale>
      <p:origin x="0" y="0"/>
    </p:cViewPr>
  </p:notesTextViewPr>
  <p:sorterViewPr>
    <p:cViewPr>
      <p:scale>
        <a:sx n="200" d="100"/>
        <a:sy n="200" d="100"/>
      </p:scale>
      <p:origin x="0" y="-5755"/>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794C2C-BE26-40DE-B031-414173FD9A07}" type="datetimeFigureOut">
              <a:rPr lang="el-GR" smtClean="0"/>
              <a:pPr/>
              <a:t>17/11/2019</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F2861A-53D9-4F75-A3D6-C91BDD68F2C4}" type="slidenum">
              <a:rPr lang="el-GR" smtClean="0"/>
              <a:pPr/>
              <a:t>‹#›</a:t>
            </a:fld>
            <a:endParaRPr lang="el-GR"/>
          </a:p>
        </p:txBody>
      </p:sp>
    </p:spTree>
    <p:extLst>
      <p:ext uri="{BB962C8B-B14F-4D97-AF65-F5344CB8AC3E}">
        <p14:creationId xmlns:p14="http://schemas.microsoft.com/office/powerpoint/2010/main" val="2592232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93B04-8DC3-463A-90D1-12FEE6F46566}" type="datetimeFigureOut">
              <a:rPr lang="en-US" smtClean="0"/>
              <a:pPr/>
              <a:t>11/17/2019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15667-0FDD-496A-B3EA-87665C0250CE}" type="slidenum">
              <a:rPr lang="en-US" smtClean="0"/>
              <a:pPr/>
              <a:t>‹#›</a:t>
            </a:fld>
            <a:endParaRPr lang="en-US"/>
          </a:p>
        </p:txBody>
      </p:sp>
    </p:spTree>
    <p:extLst>
      <p:ext uri="{BB962C8B-B14F-4D97-AF65-F5344CB8AC3E}">
        <p14:creationId xmlns:p14="http://schemas.microsoft.com/office/powerpoint/2010/main" val="225680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olab.research.google.com/notebook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olab.research.google.co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Hello ladies and gentlemen. My name is Sotiris Kotsiantis and the topic of this presentation is </a:t>
            </a:r>
            <a:r>
              <a:rPr lang="en-US" sz="1200" dirty="0"/>
              <a:t>Information management for artworks and artists from Museums’ </a:t>
            </a:r>
            <a:r>
              <a:rPr lang="en-US" sz="1200" dirty="0" err="1"/>
              <a:t>Githubs</a:t>
            </a:r>
            <a:endParaRPr lang="en-US" sz="1200" dirty="0"/>
          </a:p>
          <a:p>
            <a:endParaRPr lang="en-US" sz="1200" dirty="0"/>
          </a:p>
          <a:p>
            <a:r>
              <a:rPr lang="el-GR" sz="1200" dirty="0"/>
              <a:t>Αγαπητές κυρίες και κύριοι, το όνομα μου είναι Σωτήρης </a:t>
            </a:r>
            <a:r>
              <a:rPr lang="el-GR" sz="1200" dirty="0" err="1"/>
              <a:t>Κωτσιαντής</a:t>
            </a:r>
            <a:r>
              <a:rPr lang="el-GR" sz="1200" dirty="0"/>
              <a:t> και θέμα αυτής της παρουσίασης είναι διαχείριση πληροφορία από </a:t>
            </a:r>
            <a:r>
              <a:rPr lang="en-US" sz="1200" dirty="0" err="1"/>
              <a:t>Githubs</a:t>
            </a:r>
            <a:r>
              <a:rPr lang="el-GR" sz="1200" dirty="0"/>
              <a:t> για καλλιτεχνικές δημιουργίες και τους δημιουργούς τους </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a:t>
            </a:fld>
            <a:endParaRPr lang="en-US"/>
          </a:p>
        </p:txBody>
      </p:sp>
    </p:spTree>
    <p:extLst>
      <p:ext uri="{BB962C8B-B14F-4D97-AF65-F5344CB8AC3E}">
        <p14:creationId xmlns:p14="http://schemas.microsoft.com/office/powerpoint/2010/main" val="333042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this slide, one can see the collection data of Carnegie Museum of Art. </a:t>
            </a:r>
            <a:r>
              <a:rPr lang="el-GR"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 csv and json files include information about artworks and artists.</a:t>
            </a:r>
            <a:endParaRPr lang="el-GR" sz="1200" b="0" i="0" u="none" strike="noStrike" kern="1200" dirty="0">
              <a:solidFill>
                <a:schemeClr val="tx1"/>
              </a:solidFill>
              <a:effectLst/>
              <a:latin typeface="+mn-lt"/>
              <a:ea typeface="+mn-ea"/>
              <a:cs typeface="+mn-cs"/>
            </a:endParaRPr>
          </a:p>
          <a:p>
            <a:endParaRPr lang="el-GR" sz="1200" b="0" i="0" u="none" strike="noStrike"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Σε αυτή τη διαφάνεια, μπορεί κανείς να δει τα δεδομένα συλλογής του Μουσείου Τέχνης </a:t>
            </a:r>
            <a:r>
              <a:rPr lang="el-GR" sz="1200" kern="1200" dirty="0" err="1">
                <a:solidFill>
                  <a:schemeClr val="tx1"/>
                </a:solidFill>
                <a:effectLst/>
                <a:latin typeface="+mn-lt"/>
                <a:ea typeface="+mn-ea"/>
                <a:cs typeface="+mn-cs"/>
              </a:rPr>
              <a:t>Carnegie</a:t>
            </a:r>
            <a:r>
              <a:rPr lang="el-GR" sz="1200" kern="1200" dirty="0">
                <a:solidFill>
                  <a:schemeClr val="tx1"/>
                </a:solidFill>
                <a:effectLst/>
                <a:latin typeface="+mn-lt"/>
                <a:ea typeface="+mn-ea"/>
                <a:cs typeface="+mn-cs"/>
              </a:rPr>
              <a:t>. Τα αρχεία </a:t>
            </a:r>
            <a:r>
              <a:rPr lang="el-GR" sz="1200" kern="1200" dirty="0" err="1">
                <a:solidFill>
                  <a:schemeClr val="tx1"/>
                </a:solidFill>
                <a:effectLst/>
                <a:latin typeface="+mn-lt"/>
                <a:ea typeface="+mn-ea"/>
                <a:cs typeface="+mn-cs"/>
              </a:rPr>
              <a:t>csv</a:t>
            </a:r>
            <a:r>
              <a:rPr lang="el-GR" sz="1200" kern="1200" dirty="0">
                <a:solidFill>
                  <a:schemeClr val="tx1"/>
                </a:solidFill>
                <a:effectLst/>
                <a:latin typeface="+mn-lt"/>
                <a:ea typeface="+mn-ea"/>
                <a:cs typeface="+mn-cs"/>
              </a:rPr>
              <a:t> και </a:t>
            </a:r>
            <a:r>
              <a:rPr lang="el-GR" sz="1200" kern="1200" dirty="0" err="1">
                <a:solidFill>
                  <a:schemeClr val="tx1"/>
                </a:solidFill>
                <a:effectLst/>
                <a:latin typeface="+mn-lt"/>
                <a:ea typeface="+mn-ea"/>
                <a:cs typeface="+mn-cs"/>
              </a:rPr>
              <a:t>json</a:t>
            </a:r>
            <a:r>
              <a:rPr lang="el-GR" sz="1200" kern="1200" dirty="0">
                <a:solidFill>
                  <a:schemeClr val="tx1"/>
                </a:solidFill>
                <a:effectLst/>
                <a:latin typeface="+mn-lt"/>
                <a:ea typeface="+mn-ea"/>
                <a:cs typeface="+mn-cs"/>
              </a:rPr>
              <a:t> περιλαμβάνουν πληροφορίες για έργα τέχνης και τους δημιουργούς</a:t>
            </a:r>
            <a:endParaRPr lang="el-GR" dirty="0"/>
          </a:p>
        </p:txBody>
      </p:sp>
      <p:sp>
        <p:nvSpPr>
          <p:cNvPr id="4" name="Θέση αριθμού διαφάνειας 3"/>
          <p:cNvSpPr>
            <a:spLocks noGrp="1"/>
          </p:cNvSpPr>
          <p:nvPr>
            <p:ph type="sldNum" sz="quarter" idx="5"/>
          </p:nvPr>
        </p:nvSpPr>
        <p:spPr/>
        <p:txBody>
          <a:bodyPr/>
          <a:lstStyle/>
          <a:p>
            <a:fld id="{E9959A4E-6DC1-4C57-A658-88F2B0B93002}" type="slidenum">
              <a:rPr lang="el-GR" smtClean="0"/>
              <a:t>10</a:t>
            </a:fld>
            <a:endParaRPr lang="el-GR"/>
          </a:p>
        </p:txBody>
      </p:sp>
    </p:spTree>
    <p:extLst>
      <p:ext uri="{BB962C8B-B14F-4D97-AF65-F5344CB8AC3E}">
        <p14:creationId xmlns:p14="http://schemas.microsoft.com/office/powerpoint/2010/main" val="58306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detail there are the following information about artworks.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title represents t</a:t>
            </a:r>
            <a:r>
              <a:rPr lang="en-US" sz="1200" u="none" strike="noStrike" dirty="0">
                <a:effectLst/>
              </a:rPr>
              <a:t>he main title that identifies the object or artwork. There is not multiples.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creation date </a:t>
            </a:r>
            <a:r>
              <a:rPr lang="en-US" dirty="0"/>
              <a:t>represents </a:t>
            </a:r>
            <a:r>
              <a:rPr lang="en-US" sz="1200" u="none" strike="noStrike" dirty="0">
                <a:effectLst/>
              </a:rPr>
              <a:t>the human readable date of creation for the object. Note that this is a string and may not be a valid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creation date earliest </a:t>
            </a:r>
            <a:r>
              <a:rPr lang="en-US" dirty="0"/>
              <a:t>represents </a:t>
            </a:r>
            <a:r>
              <a:rPr lang="en-US" sz="1200" u="none" strike="noStrike" dirty="0">
                <a:effectLst/>
              </a:rPr>
              <a:t>the earliest date the object could have been created. May be null if no date known. May be the same as creation date latest, which indicates an exact date 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creation date latest </a:t>
            </a:r>
            <a:r>
              <a:rPr lang="en-US" dirty="0"/>
              <a:t>represents </a:t>
            </a:r>
            <a:r>
              <a:rPr lang="en-US" sz="1200" u="none" strike="noStrike" dirty="0">
                <a:effectLst/>
              </a:rPr>
              <a:t>the latest date the object could have been created. May be null if no date known. May be the same as creation date earliest, which indicates an exact date 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medium </a:t>
            </a:r>
            <a:r>
              <a:rPr lang="en-US" dirty="0"/>
              <a:t>represents the m</a:t>
            </a:r>
            <a:r>
              <a:rPr lang="en-US" sz="1200" u="none" strike="noStrike" dirty="0">
                <a:effectLst/>
              </a:rPr>
              <a:t>aterial of which this is this object/artwork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accession number </a:t>
            </a:r>
            <a:r>
              <a:rPr lang="en-US" dirty="0"/>
              <a:t>represents the </a:t>
            </a:r>
            <a:r>
              <a:rPr lang="en-US" sz="1200" u="none" strike="noStrike" dirty="0">
                <a:effectLst/>
              </a:rPr>
              <a:t>number assigned by the museum when it takes official ownership of an object. </a:t>
            </a: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dirty="0">
              <a:effectLst/>
            </a:endParaRPr>
          </a:p>
          <a:p>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Λεπτομερέστερα υπάρχουν οι ακόλουθες πληροφορίες σχετικά με τα έργα τέχνης. Η στήλη τίτλος αναπαριστά τον κύριο τίτλο που προσδιορίζει το αντικείμενο ή το έργο τέχνης. Δεν υπάρχουν διπλότυπα.</a:t>
            </a:r>
          </a:p>
          <a:p>
            <a:r>
              <a:rPr lang="el-GR" sz="1200" kern="1200" dirty="0">
                <a:solidFill>
                  <a:schemeClr val="tx1"/>
                </a:solidFill>
                <a:effectLst/>
                <a:latin typeface="+mn-lt"/>
                <a:ea typeface="+mn-ea"/>
                <a:cs typeface="+mn-cs"/>
              </a:rPr>
              <a:t>Η στήλη ημερομηνία δημιουργίας  αντιπροσωπεύει την ανθρώπινη αναγνώσιμη ημερομηνία δημιουργίας για το αντικείμενο. </a:t>
            </a:r>
          </a:p>
          <a:p>
            <a:r>
              <a:rPr lang="el-GR" sz="1200" kern="1200" dirty="0">
                <a:solidFill>
                  <a:schemeClr val="tx1"/>
                </a:solidFill>
                <a:effectLst/>
                <a:latin typeface="+mn-lt"/>
                <a:ea typeface="+mn-ea"/>
                <a:cs typeface="+mn-cs"/>
              </a:rPr>
              <a:t>Η στήλη αρχαιότερη ημερομηνία δημιουργίας αντιπροσωπεύει την αρχαιότερη ημερομηνία που θα μπορούσε να δημιουργηθεί το αντικείμενο. Η στήλη μεταγενέστερη ημερομηνία δημιουργίας στήλης αντιπροσωπεύει την πιο πρόσφατη ημερομηνία που θα μπορούσε να δημιουργηθεί το αντικείμενο. Η στήλη μέσο αντιπροσωπεύει το υλικό στο οποίο γίνεται αυτό το αντικείμενο / έργο τέχνης.</a:t>
            </a:r>
          </a:p>
          <a:p>
            <a:r>
              <a:rPr lang="el-GR" sz="1200" kern="1200" dirty="0">
                <a:solidFill>
                  <a:schemeClr val="tx1"/>
                </a:solidFill>
                <a:effectLst/>
                <a:latin typeface="+mn-lt"/>
                <a:ea typeface="+mn-ea"/>
                <a:cs typeface="+mn-cs"/>
              </a:rPr>
              <a:t>Η στήλη αριθμός εγγραφής αντιπροσωπεύει τον αριθμό που αποδίδει το μουσείο στο αντικείμενο όταν παίρνει επίσημα την ιδιοκτησία του.</a:t>
            </a:r>
          </a:p>
          <a:p>
            <a:r>
              <a:rPr lang="el-GR"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4292E"/>
              </a:solidFill>
              <a:effectLst/>
              <a:latin typeface="Segoe UI" panose="020B0502040204020203"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11</a:t>
            </a:fld>
            <a:endParaRPr lang="en-US"/>
          </a:p>
        </p:txBody>
      </p:sp>
    </p:spTree>
    <p:extLst>
      <p:ext uri="{BB962C8B-B14F-4D97-AF65-F5344CB8AC3E}">
        <p14:creationId xmlns:p14="http://schemas.microsoft.com/office/powerpoint/2010/main" val="35279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Η στήλη </a:t>
            </a:r>
            <a:r>
              <a:rPr lang="el-GR" sz="1200" kern="1200" dirty="0" err="1">
                <a:solidFill>
                  <a:schemeClr val="tx1"/>
                </a:solidFill>
                <a:effectLst/>
                <a:latin typeface="+mn-lt"/>
                <a:ea typeface="+mn-ea"/>
                <a:cs typeface="+mn-cs"/>
              </a:rPr>
              <a:t>id</a:t>
            </a:r>
            <a:r>
              <a:rPr lang="el-GR" sz="1200" kern="1200" dirty="0">
                <a:solidFill>
                  <a:schemeClr val="tx1"/>
                </a:solidFill>
                <a:effectLst/>
                <a:latin typeface="+mn-lt"/>
                <a:ea typeface="+mn-ea"/>
                <a:cs typeface="+mn-cs"/>
              </a:rPr>
              <a:t> αντιπροσωπεύει μια μοναδική συμβολοσειρά που αναγνωρίζει την εγγραφή του αντικειμένου στη βάση δεδομένων της συλλογής. Η στήλη τρόπος απόκτησης αντιπροσωπεύει το πρόσωπο, το ίδρυμα ή τη μέθοδο με την οποία αποκτήθηκε το αντικείμενο. Η στήλη ημερομηνία κτήσης αντιπροσωπεύει την ημερομηνία κατά την οποία το αντικείμενο έγινε νόμιμος ιδιοκτήτης το μουσείο. Η στήλη τμήμα αντιπροσωπεύει το τμήμα του μουσείου που είναι υπεύθυνο για το αντικείμενο. Η στήλη φυσική τοποθεσία  αντιπροσωπεύει τη θέση του αντικειμένου / έργου τέχνης μέσα στο μουσείο. Όταν ένα αντικείμενο βρίσκεται σε προβολή στις γκαλερί, δίνεται μια συγκεκριμένη τοποθεσία της γκαλερί. Η στήλη </a:t>
            </a:r>
            <a:r>
              <a:rPr lang="el-GR" sz="1200" kern="1200" dirty="0" err="1">
                <a:solidFill>
                  <a:schemeClr val="tx1"/>
                </a:solidFill>
                <a:effectLst/>
                <a:latin typeface="+mn-lt"/>
                <a:ea typeface="+mn-ea"/>
                <a:cs typeface="+mn-cs"/>
              </a:rPr>
              <a:t>item_width</a:t>
            </a:r>
            <a:r>
              <a:rPr lang="el-GR" sz="1200" kern="1200" dirty="0">
                <a:solidFill>
                  <a:schemeClr val="tx1"/>
                </a:solidFill>
                <a:effectLst/>
                <a:latin typeface="+mn-lt"/>
                <a:ea typeface="+mn-ea"/>
                <a:cs typeface="+mn-cs"/>
              </a:rPr>
              <a:t> αντιπροσωπεύει το μέγιστο πλάτος του έργου / αντικειμένου σε ίντσες.</a:t>
            </a:r>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12</a:t>
            </a:fld>
            <a:endParaRPr lang="en-US"/>
          </a:p>
        </p:txBody>
      </p:sp>
    </p:spTree>
    <p:extLst>
      <p:ext uri="{BB962C8B-B14F-4D97-AF65-F5344CB8AC3E}">
        <p14:creationId xmlns:p14="http://schemas.microsoft.com/office/powerpoint/2010/main" val="121175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item height </a:t>
            </a:r>
            <a:r>
              <a:rPr lang="en-US" dirty="0"/>
              <a:t>represents t</a:t>
            </a:r>
            <a:r>
              <a:rPr lang="en-US" sz="1200" u="none" strike="noStrike" dirty="0">
                <a:effectLst/>
              </a:rPr>
              <a:t>he maximum height of the artwork/object in inches.</a:t>
            </a: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item depth </a:t>
            </a:r>
            <a:r>
              <a:rPr lang="en-US" dirty="0"/>
              <a:t>represents t</a:t>
            </a:r>
            <a:r>
              <a:rPr lang="en-US" sz="1200" u="none" strike="noStrike" dirty="0">
                <a:effectLst/>
              </a:rPr>
              <a:t>he maximum depth of the artwork/object in inches.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item diameter </a:t>
            </a:r>
            <a:r>
              <a:rPr lang="en-US" dirty="0"/>
              <a:t>represents t</a:t>
            </a:r>
            <a:r>
              <a:rPr lang="en-US" sz="1200" u="none" strike="noStrike" dirty="0">
                <a:effectLst/>
              </a:rPr>
              <a:t>he maximum diameter of the artwork/object in inches.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a:t>
            </a:r>
            <a:r>
              <a:rPr lang="en-US" sz="1200" u="none" strike="noStrike" dirty="0">
                <a:effectLst/>
              </a:rPr>
              <a:t>web </a:t>
            </a:r>
            <a:r>
              <a:rPr lang="en-US" sz="1200" u="none" strike="noStrike" dirty="0" err="1">
                <a:effectLst/>
              </a:rPr>
              <a:t>url</a:t>
            </a:r>
            <a:r>
              <a:rPr lang="en-US" sz="1200" u="none" strike="noStrike" dirty="0">
                <a:effectLst/>
              </a:rPr>
              <a:t> </a:t>
            </a:r>
            <a:r>
              <a:rPr lang="en-US" dirty="0"/>
              <a:t>represents </a:t>
            </a:r>
            <a:r>
              <a:rPr lang="en-US" sz="1200" u="none" strike="noStrike" dirty="0">
                <a:effectLst/>
              </a:rPr>
              <a:t>the URL of the collection page for this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4292E"/>
                </a:solidFill>
                <a:effectLst/>
                <a:latin typeface="Segoe UI" panose="020B0502040204020203" pitchFamily="34" charset="0"/>
              </a:rPr>
              <a:t>The column </a:t>
            </a:r>
            <a:r>
              <a:rPr lang="en-US" sz="1200" u="none" strike="noStrike" dirty="0">
                <a:effectLst/>
              </a:rPr>
              <a:t>provenance text </a:t>
            </a:r>
            <a:r>
              <a:rPr lang="en-US" dirty="0"/>
              <a:t>represents </a:t>
            </a:r>
            <a:r>
              <a:rPr lang="en-US" sz="1200" u="none" strike="noStrike" dirty="0">
                <a:effectLst/>
              </a:rPr>
              <a:t>the ownership history of an object/artwork.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4292E"/>
                </a:solidFill>
                <a:effectLst/>
                <a:latin typeface="Segoe UI" panose="020B0502040204020203" pitchFamily="34" charset="0"/>
              </a:rPr>
              <a:t>The column </a:t>
            </a:r>
            <a:r>
              <a:rPr lang="en-US" sz="1200" u="none" strike="noStrike" dirty="0">
                <a:effectLst/>
              </a:rPr>
              <a:t>classification </a:t>
            </a:r>
            <a:r>
              <a:rPr lang="en-US" dirty="0"/>
              <a:t>represents t</a:t>
            </a:r>
            <a:r>
              <a:rPr lang="en-US" sz="1200" u="none" strike="noStrike" dirty="0">
                <a:effectLst/>
              </a:rPr>
              <a:t>he name of a group to which the work belongs within the museum's classification scheme, based on similar characteristics.</a:t>
            </a: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4292E"/>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4292E"/>
              </a:solidFill>
              <a:effectLst/>
              <a:latin typeface="Segoe UI" panose="020B0502040204020203" pitchFamily="34" charset="0"/>
            </a:endParaRPr>
          </a:p>
          <a:p>
            <a:r>
              <a:rPr lang="el-GR" sz="1200" kern="1200" dirty="0">
                <a:solidFill>
                  <a:schemeClr val="tx1"/>
                </a:solidFill>
                <a:effectLst/>
                <a:latin typeface="+mn-lt"/>
                <a:ea typeface="+mn-ea"/>
                <a:cs typeface="+mn-cs"/>
              </a:rPr>
              <a:t>Η στήλη ύψος στοιχείου αντιπροσωπεύει το μέγιστο ύψος του έργου / αντικειμένου σε ίντσες.</a:t>
            </a:r>
          </a:p>
          <a:p>
            <a:r>
              <a:rPr lang="el-GR" sz="1200" kern="1200" dirty="0">
                <a:solidFill>
                  <a:schemeClr val="tx1"/>
                </a:solidFill>
                <a:effectLst/>
                <a:latin typeface="+mn-lt"/>
                <a:ea typeface="+mn-ea"/>
                <a:cs typeface="+mn-cs"/>
              </a:rPr>
              <a:t>Η στήλη βάθος στοιχείου αντιπροσωπεύει το μέγιστο βάθος του έργου / αντικειμένου σε ίντσες.</a:t>
            </a:r>
          </a:p>
          <a:p>
            <a:r>
              <a:rPr lang="el-GR" sz="1200" kern="1200" dirty="0">
                <a:solidFill>
                  <a:schemeClr val="tx1"/>
                </a:solidFill>
                <a:effectLst/>
                <a:latin typeface="+mn-lt"/>
                <a:ea typeface="+mn-ea"/>
                <a:cs typeface="+mn-cs"/>
              </a:rPr>
              <a:t>Η στήλη διάμετρος στοιχείου αντιπροσωπεύει τη μέγιστη διάμετρο του έργου / αντικειμένου σε ίντσες.</a:t>
            </a:r>
          </a:p>
          <a:p>
            <a:r>
              <a:rPr lang="el-GR" sz="1200" kern="1200" dirty="0">
                <a:solidFill>
                  <a:schemeClr val="tx1"/>
                </a:solidFill>
                <a:effectLst/>
                <a:latin typeface="+mn-lt"/>
                <a:ea typeface="+mn-ea"/>
                <a:cs typeface="+mn-cs"/>
              </a:rPr>
              <a:t>Η στήλη διεύθυνση αντιπροσωπεύει τη διεύθυνση URL της σελίδας συλλογής για αυτό το στοιχείο.</a:t>
            </a:r>
          </a:p>
          <a:p>
            <a:r>
              <a:rPr lang="el-GR" sz="1200" kern="1200" dirty="0">
                <a:solidFill>
                  <a:schemeClr val="tx1"/>
                </a:solidFill>
                <a:effectLst/>
                <a:latin typeface="+mn-lt"/>
                <a:ea typeface="+mn-ea"/>
                <a:cs typeface="+mn-cs"/>
              </a:rPr>
              <a:t>Η στήλη κείμενο προέλευσης αντιπροσωπεύει το ιστορικό ιδιοκτησίας ενός αντικειμένου / έργου τέχνης.</a:t>
            </a:r>
          </a:p>
          <a:p>
            <a:r>
              <a:rPr lang="el-GR" sz="1200" kern="1200" dirty="0">
                <a:solidFill>
                  <a:schemeClr val="tx1"/>
                </a:solidFill>
                <a:effectLst/>
                <a:latin typeface="+mn-lt"/>
                <a:ea typeface="+mn-ea"/>
                <a:cs typeface="+mn-cs"/>
              </a:rPr>
              <a:t>Η στήλη ταξινόμηση αντιπροσωπεύει το όνομα μιας ομάδας στην οποία ανήκει το έργο στο πλαίσιο του συστήματος ταξινόμησης του μουσείου, βάσει παρόμοιων χαρακτηριστικών.</a:t>
            </a:r>
          </a:p>
          <a:p>
            <a:r>
              <a:rPr lang="el-GR"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dirty="0">
              <a:effectLst/>
            </a:endParaRP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13</a:t>
            </a:fld>
            <a:endParaRPr lang="en-US"/>
          </a:p>
        </p:txBody>
      </p:sp>
    </p:spTree>
    <p:extLst>
      <p:ext uri="{BB962C8B-B14F-4D97-AF65-F5344CB8AC3E}">
        <p14:creationId xmlns:p14="http://schemas.microsoft.com/office/powerpoint/2010/main" val="370450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fontAlgn="ctr"/>
            <a:r>
              <a:rPr lang="en-US" dirty="0"/>
              <a:t>The column </a:t>
            </a:r>
            <a:r>
              <a:rPr lang="en-US" sz="1200" u="none" strike="noStrike" dirty="0">
                <a:effectLst/>
              </a:rPr>
              <a:t>image </a:t>
            </a:r>
            <a:r>
              <a:rPr lang="en-US" sz="1200" u="none" strike="noStrike" dirty="0" err="1">
                <a:effectLst/>
              </a:rPr>
              <a:t>url</a:t>
            </a:r>
            <a:r>
              <a:rPr lang="en-US" sz="1200" u="none" strike="noStrike" dirty="0">
                <a:effectLst/>
              </a:rPr>
              <a:t> </a:t>
            </a:r>
            <a:r>
              <a:rPr lang="en-US" dirty="0"/>
              <a:t>represents </a:t>
            </a:r>
            <a:r>
              <a:rPr lang="en-US" sz="1200" u="none" strike="noStrike" dirty="0">
                <a:effectLst/>
              </a:rPr>
              <a:t>the URL of a thumbnail image of the artwork.</a:t>
            </a:r>
            <a:endParaRPr lang="en-US" sz="1200" b="0" i="0" u="none" strike="noStrike" dirty="0">
              <a:solidFill>
                <a:srgbClr val="24292E"/>
              </a:solidFill>
              <a:effectLst/>
              <a:latin typeface="Segoe UI" panose="020B0502040204020203" pitchFamily="34" charset="0"/>
            </a:endParaRPr>
          </a:p>
          <a:p>
            <a:pPr algn="l" fontAlgn="ctr"/>
            <a:r>
              <a:rPr lang="en-US" dirty="0"/>
              <a:t>The column </a:t>
            </a:r>
            <a:r>
              <a:rPr lang="en-US" sz="1200" u="none" strike="noStrike" dirty="0">
                <a:effectLst/>
              </a:rPr>
              <a:t>image rights </a:t>
            </a:r>
            <a:r>
              <a:rPr lang="en-US" dirty="0"/>
              <a:t>represents t</a:t>
            </a:r>
            <a:r>
              <a:rPr lang="en-US" sz="1200" u="none" strike="noStrike" dirty="0">
                <a:effectLst/>
              </a:rPr>
              <a:t>he rights text associated with the linked image. </a:t>
            </a:r>
            <a:endParaRPr lang="el-GR" sz="1200" u="none" strike="noStrike" dirty="0">
              <a:effectLst/>
            </a:endParaRPr>
          </a:p>
          <a:p>
            <a:pPr algn="l" fontAlgn="ctr"/>
            <a:endParaRPr lang="el-GR" sz="1200" u="none" strike="noStrike" dirty="0">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Η στήλη διεύθυνση αντιπροσωπεύει τη διεύθυνση URL μιας μικρογραφίας του έργου. Η στήλη δικαιώματα εικόνας αντιπροσωπεύει το κείμενο δικαιωμάτων που σχετίζεται με τη συνδεδεμένη εικόνα.</a:t>
            </a:r>
          </a:p>
          <a:p>
            <a:pPr algn="l" fontAlgn="ct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14</a:t>
            </a:fld>
            <a:endParaRPr lang="en-US"/>
          </a:p>
        </p:txBody>
      </p:sp>
    </p:spTree>
    <p:extLst>
      <p:ext uri="{BB962C8B-B14F-4D97-AF65-F5344CB8AC3E}">
        <p14:creationId xmlns:p14="http://schemas.microsoft.com/office/powerpoint/2010/main" val="418062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Αναλυτικά υπάρχουν οι παρακάτω πληροφορίες για τους καλλιτέχνες:</a:t>
            </a:r>
          </a:p>
          <a:p>
            <a:r>
              <a:rPr lang="el-GR" sz="1200" kern="1200" dirty="0">
                <a:solidFill>
                  <a:schemeClr val="tx1"/>
                </a:solidFill>
                <a:effectLst/>
                <a:latin typeface="+mn-lt"/>
                <a:ea typeface="+mn-ea"/>
                <a:cs typeface="+mn-cs"/>
              </a:rPr>
              <a:t>Η στήλη </a:t>
            </a:r>
            <a:r>
              <a:rPr lang="el-GR" sz="1200" kern="1200" dirty="0" err="1">
                <a:solidFill>
                  <a:schemeClr val="tx1"/>
                </a:solidFill>
                <a:effectLst/>
                <a:latin typeface="+mn-lt"/>
                <a:ea typeface="+mn-ea"/>
                <a:cs typeface="+mn-cs"/>
              </a:rPr>
              <a:t>artistid</a:t>
            </a:r>
            <a:r>
              <a:rPr lang="el-GR" sz="1200" kern="1200" dirty="0">
                <a:solidFill>
                  <a:schemeClr val="tx1"/>
                </a:solidFill>
                <a:effectLst/>
                <a:latin typeface="+mn-lt"/>
                <a:ea typeface="+mn-ea"/>
                <a:cs typeface="+mn-cs"/>
              </a:rPr>
              <a:t> αντιπροσωπεύει ένα μοναδικό αναγνωριστικό για τον καλλιτέχνη.</a:t>
            </a:r>
          </a:p>
          <a:p>
            <a:r>
              <a:rPr lang="el-GR" sz="1200" kern="1200" dirty="0">
                <a:solidFill>
                  <a:schemeClr val="tx1"/>
                </a:solidFill>
                <a:effectLst/>
                <a:latin typeface="+mn-lt"/>
                <a:ea typeface="+mn-ea"/>
                <a:cs typeface="+mn-cs"/>
              </a:rPr>
              <a:t>Η στήλη τύπος αντιπροσωπεύει τον τύπο της οντότητας που αντιπροσωπεύεται.</a:t>
            </a:r>
          </a:p>
          <a:p>
            <a:r>
              <a:rPr lang="el-GR" sz="1200" kern="1200" dirty="0">
                <a:solidFill>
                  <a:schemeClr val="tx1"/>
                </a:solidFill>
                <a:effectLst/>
                <a:latin typeface="+mn-lt"/>
                <a:ea typeface="+mn-ea"/>
                <a:cs typeface="+mn-cs"/>
              </a:rPr>
              <a:t>Η στήλη πλήρες όνομα αναπαριστά το πλήρες όνομα του καλλιτέχνη, του δημιουργού ή των δημιουργών του αντικειμένου.</a:t>
            </a:r>
          </a:p>
          <a:p>
            <a:r>
              <a:rPr lang="el-GR" sz="1200" kern="1200" dirty="0">
                <a:solidFill>
                  <a:schemeClr val="tx1"/>
                </a:solidFill>
                <a:effectLst/>
                <a:latin typeface="+mn-lt"/>
                <a:ea typeface="+mn-ea"/>
                <a:cs typeface="+mn-cs"/>
              </a:rPr>
              <a:t>Η στήλη αναφερόμενο όνομα αναπαριστά το όνομα του καλλιτέχνη όπως χρησιμοποιείται σε μια τυπική παραπομπή, πρώτα με το επώνυμο και τελευταίο το όνομα.</a:t>
            </a:r>
          </a:p>
          <a:p>
            <a:r>
              <a:rPr lang="el-GR" sz="1200" kern="1200" dirty="0">
                <a:solidFill>
                  <a:schemeClr val="tx1"/>
                </a:solidFill>
                <a:effectLst/>
                <a:latin typeface="+mn-lt"/>
                <a:ea typeface="+mn-ea"/>
                <a:cs typeface="+mn-cs"/>
              </a:rPr>
              <a:t>Η στήλη ρόλος αντιπροσωπεύει τη συμμετοχή του ατόμου στο αντικείμενο.</a:t>
            </a:r>
          </a:p>
          <a:p>
            <a:r>
              <a:rPr lang="el-GR" sz="1200" kern="1200" dirty="0">
                <a:solidFill>
                  <a:schemeClr val="tx1"/>
                </a:solidFill>
                <a:effectLst/>
                <a:latin typeface="+mn-lt"/>
                <a:ea typeface="+mn-ea"/>
                <a:cs typeface="+mn-cs"/>
              </a:rPr>
              <a:t>Η στήλη εθνικότητα αντιπροσωπεύει την εθνικότητα του καλλιτέχνη / δημιουργού.</a:t>
            </a:r>
          </a:p>
          <a:p>
            <a:r>
              <a:rPr lang="el-GR" sz="1200" kern="1200" dirty="0">
                <a:solidFill>
                  <a:schemeClr val="tx1"/>
                </a:solidFill>
                <a:effectLst/>
                <a:latin typeface="+mn-lt"/>
                <a:ea typeface="+mn-ea"/>
                <a:cs typeface="+mn-cs"/>
              </a:rPr>
              <a:t>Η στήλη ημερομηνία γέννησης αντιπροσωπεύει την ημερομηνία γέννησης του καλλιτέχνη / δημιουργού.</a:t>
            </a:r>
          </a:p>
          <a:p>
            <a:r>
              <a:rPr lang="el-GR" sz="1200" kern="1200" dirty="0">
                <a:solidFill>
                  <a:schemeClr val="tx1"/>
                </a:solidFill>
                <a:effectLst/>
                <a:latin typeface="+mn-lt"/>
                <a:ea typeface="+mn-ea"/>
                <a:cs typeface="+mn-cs"/>
              </a:rPr>
              <a:t>Η στήλη ημερομηνία θανάτου αντιπροσωπεύει την ημερομηνία θανάτου του καλλιτέχνη / δημιουργού.</a:t>
            </a:r>
          </a:p>
          <a:p>
            <a:r>
              <a:rPr lang="el-GR" sz="1200" kern="1200" dirty="0">
                <a:solidFill>
                  <a:schemeClr val="tx1"/>
                </a:solidFill>
                <a:effectLst/>
                <a:latin typeface="+mn-lt"/>
                <a:ea typeface="+mn-ea"/>
                <a:cs typeface="+mn-cs"/>
              </a:rPr>
              <a:t>Η στήλη τόπος γέννησης αντιπροσωπεύει την ονομασία του τόπου γέννησης, με όσο το δυνατόν μεγαλύτερη εξειδίκευση, προτιμάται η πόλη, ή η χώρα εάν δεν είναι γνωστή η πόλη.</a:t>
            </a:r>
          </a:p>
          <a:p>
            <a:r>
              <a:rPr lang="el-GR" sz="1200" kern="1200" dirty="0">
                <a:solidFill>
                  <a:schemeClr val="tx1"/>
                </a:solidFill>
                <a:effectLst/>
                <a:latin typeface="+mn-lt"/>
                <a:ea typeface="+mn-ea"/>
                <a:cs typeface="+mn-cs"/>
              </a:rPr>
              <a:t>Η στήλη τόπος θανάτου αντιπροσωπεύει την ονομασία του τόπου θανάτου, με όσο το δυνατόν μεγαλύτερη εξειδίκευση, προτιμάται η πόλη, ή η χώρα εάν δεν είναι γνωστή η πόλη.</a:t>
            </a:r>
          </a:p>
          <a:p>
            <a:r>
              <a:rPr lang="el-GR" sz="1200" kern="1200" dirty="0">
                <a:solidFill>
                  <a:schemeClr val="tx1"/>
                </a:solidFill>
                <a:effectLst/>
                <a:latin typeface="+mn-lt"/>
                <a:ea typeface="+mn-ea"/>
                <a:cs typeface="+mn-cs"/>
              </a:rPr>
              <a:t> </a:t>
            </a:r>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15</a:t>
            </a:fld>
            <a:endParaRPr lang="en-US"/>
          </a:p>
        </p:txBody>
      </p:sp>
    </p:spTree>
    <p:extLst>
      <p:ext uri="{BB962C8B-B14F-4D97-AF65-F5344CB8AC3E}">
        <p14:creationId xmlns:p14="http://schemas.microsoft.com/office/powerpoint/2010/main" val="295862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we will describe </a:t>
            </a:r>
            <a:r>
              <a:rPr lang="en-US" altLang="el-GR" dirty="0"/>
              <a:t>the comma separated value (CSV) format. I</a:t>
            </a:r>
            <a:r>
              <a:rPr lang="en-US" altLang="el-GR" dirty="0">
                <a:ea typeface="Arial" panose="020B0604020202020204" pitchFamily="34" charset="0"/>
              </a:rPr>
              <a:t>t is a text format, accessible to all apps. In each row, each value is separated from the others by a comma.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l-GR" dirty="0">
              <a:ea typeface="Arial" panose="020B0604020202020204" pitchFamily="34" charset="0"/>
            </a:endParaRPr>
          </a:p>
          <a:p>
            <a:r>
              <a:rPr lang="el-GR" sz="1200" kern="1200" dirty="0">
                <a:solidFill>
                  <a:schemeClr val="tx1"/>
                </a:solidFill>
                <a:effectLst/>
                <a:latin typeface="+mn-lt"/>
                <a:ea typeface="+mn-ea"/>
                <a:cs typeface="+mn-cs"/>
              </a:rPr>
              <a:t>Μια βασική προσέγγιση για την κοινή χρήση δεδομένων είναι η μορφή CSV (</a:t>
            </a:r>
            <a:r>
              <a:rPr lang="el-GR" sz="1200" kern="1200" dirty="0" err="1">
                <a:solidFill>
                  <a:schemeClr val="tx1"/>
                </a:solidFill>
                <a:effectLst/>
                <a:latin typeface="+mn-lt"/>
                <a:ea typeface="+mn-ea"/>
                <a:cs typeface="+mn-cs"/>
              </a:rPr>
              <a:t>Value-Separated</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Value</a:t>
            </a:r>
            <a:r>
              <a:rPr lang="el-GR" sz="1200" kern="1200" dirty="0">
                <a:solidFill>
                  <a:schemeClr val="tx1"/>
                </a:solidFill>
                <a:effectLst/>
                <a:latin typeface="+mn-lt"/>
                <a:ea typeface="+mn-ea"/>
                <a:cs typeface="+mn-cs"/>
              </a:rPr>
              <a:t>)</a:t>
            </a:r>
          </a:p>
          <a:p>
            <a:r>
              <a:rPr lang="el-GR" sz="1200" kern="1200" dirty="0">
                <a:solidFill>
                  <a:schemeClr val="tx1"/>
                </a:solidFill>
                <a:effectLst/>
                <a:latin typeface="+mn-lt"/>
                <a:ea typeface="+mn-ea"/>
                <a:cs typeface="+mn-cs"/>
              </a:rPr>
              <a:t>είναι μια μορφή κειμένου, </a:t>
            </a:r>
            <a:r>
              <a:rPr lang="el-GR" sz="1200" kern="1200" dirty="0" err="1">
                <a:solidFill>
                  <a:schemeClr val="tx1"/>
                </a:solidFill>
                <a:effectLst/>
                <a:latin typeface="+mn-lt"/>
                <a:ea typeface="+mn-ea"/>
                <a:cs typeface="+mn-cs"/>
              </a:rPr>
              <a:t>προσβάσιμη</a:t>
            </a:r>
            <a:r>
              <a:rPr lang="el-GR" sz="1200" kern="1200" dirty="0">
                <a:solidFill>
                  <a:schemeClr val="tx1"/>
                </a:solidFill>
                <a:effectLst/>
                <a:latin typeface="+mn-lt"/>
                <a:ea typeface="+mn-ea"/>
                <a:cs typeface="+mn-cs"/>
              </a:rPr>
              <a:t> σε όλες τις εφαρμογές.</a:t>
            </a:r>
          </a:p>
          <a:p>
            <a:r>
              <a:rPr lang="el-GR" sz="1200" kern="1200" dirty="0">
                <a:solidFill>
                  <a:schemeClr val="tx1"/>
                </a:solidFill>
                <a:effectLst/>
                <a:latin typeface="+mn-lt"/>
                <a:ea typeface="+mn-ea"/>
                <a:cs typeface="+mn-cs"/>
              </a:rPr>
              <a:t>Κάθε γραμμή είναι μια σειρά και κάθε τιμή μιας στήλης διαχωρίζεται από τις υπόλοιπες με κόμμα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16</a:t>
            </a:fld>
            <a:endParaRPr lang="en-US"/>
          </a:p>
        </p:txBody>
      </p:sp>
    </p:spTree>
    <p:extLst>
      <p:ext uri="{BB962C8B-B14F-4D97-AF65-F5344CB8AC3E}">
        <p14:creationId xmlns:p14="http://schemas.microsoft.com/office/powerpoint/2010/main" val="2071787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this slide, we present how the information of the csv file is presented in Excel program and how it is stored as a text file.</a:t>
            </a:r>
          </a:p>
          <a:p>
            <a:r>
              <a:rPr lang="en-US" sz="1200" b="0" i="0" kern="1200" dirty="0">
                <a:solidFill>
                  <a:schemeClr val="tx1"/>
                </a:solidFill>
                <a:effectLst/>
                <a:latin typeface="+mn-lt"/>
                <a:ea typeface="+mn-ea"/>
                <a:cs typeface="+mn-cs"/>
              </a:rPr>
              <a:t>A CSV file is literally a table, like a spreadsheet. Each row represents one record, and each column represents a specific field within that record. The format of the file is that each field is separated by a comma. You can use quotes around fields that contain a comma.</a:t>
            </a:r>
            <a:br>
              <a:rPr lang="en-US" dirty="0"/>
            </a:br>
            <a:br>
              <a:rPr lang="en-US" dirty="0"/>
            </a:b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Σε αυτήν τη διαφάνεια, παρουσιάζουμε πώς παρουσιάζονται οι πληροφορίες του αρχείου </a:t>
            </a:r>
            <a:r>
              <a:rPr lang="el-GR" sz="1200" kern="1200" dirty="0" err="1">
                <a:solidFill>
                  <a:schemeClr val="tx1"/>
                </a:solidFill>
                <a:effectLst/>
                <a:latin typeface="+mn-lt"/>
                <a:ea typeface="+mn-ea"/>
                <a:cs typeface="+mn-cs"/>
              </a:rPr>
              <a:t>csv</a:t>
            </a:r>
            <a:r>
              <a:rPr lang="el-GR" sz="1200" kern="1200" dirty="0">
                <a:solidFill>
                  <a:schemeClr val="tx1"/>
                </a:solidFill>
                <a:effectLst/>
                <a:latin typeface="+mn-lt"/>
                <a:ea typeface="+mn-ea"/>
                <a:cs typeface="+mn-cs"/>
              </a:rPr>
              <a:t> στο πρόγραμμα Excel και πώς αποθηκεύεται ως αρχείο κειμένου. Ένα αρχείο CSV είναι ένας πίνακας. Κάθε σειρά αντιπροσωπεύει μία εγγραφή και κάθε στήλη αντιπροσωπεύει ένα συγκεκριμένο πεδίο μέσα σε αυτό το αρχείο. </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17</a:t>
            </a:fld>
            <a:endParaRPr lang="en-US"/>
          </a:p>
        </p:txBody>
      </p:sp>
    </p:spTree>
    <p:extLst>
      <p:ext uri="{BB962C8B-B14F-4D97-AF65-F5344CB8AC3E}">
        <p14:creationId xmlns:p14="http://schemas.microsoft.com/office/powerpoint/2010/main" val="189060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this slide, we present how the same csv file is stored as a json file.</a:t>
            </a:r>
          </a:p>
          <a:p>
            <a:r>
              <a:rPr lang="en-US" sz="1200" b="0" i="0" kern="1200" dirty="0">
                <a:solidFill>
                  <a:schemeClr val="tx1"/>
                </a:solidFill>
                <a:effectLst/>
                <a:latin typeface="+mn-lt"/>
                <a:ea typeface="+mn-ea"/>
                <a:cs typeface="+mn-cs"/>
              </a:rPr>
              <a:t>The primary difference is that CSV is flat while JSON is hierarchical.</a:t>
            </a:r>
            <a:endParaRPr lang="el-GR" sz="1200" b="0" i="0" kern="1200" dirty="0">
              <a:solidFill>
                <a:schemeClr val="tx1"/>
              </a:solidFill>
              <a:effectLst/>
              <a:latin typeface="+mn-lt"/>
              <a:ea typeface="+mn-ea"/>
              <a:cs typeface="+mn-cs"/>
            </a:endParaRPr>
          </a:p>
          <a:p>
            <a:endParaRPr lang="el-GR" sz="1200" b="0" i="0" kern="1200" dirty="0">
              <a:solidFill>
                <a:schemeClr val="tx1"/>
              </a:solidFill>
              <a:effectLst/>
              <a:latin typeface="+mn-lt"/>
              <a:ea typeface="+mn-ea"/>
              <a:cs typeface="+mn-cs"/>
            </a:endParaRPr>
          </a:p>
          <a:p>
            <a:r>
              <a:rPr lang="el-GR" dirty="0"/>
              <a:t>Σε αυτήν τη διαφάνεια, παρουσιάζουμε πώς αποθηκεύεται το ίδιο αρχείο </a:t>
            </a:r>
            <a:r>
              <a:rPr lang="el-GR" dirty="0" err="1"/>
              <a:t>csv</a:t>
            </a:r>
            <a:r>
              <a:rPr lang="el-GR" dirty="0"/>
              <a:t> ως αρχείο </a:t>
            </a:r>
            <a:r>
              <a:rPr lang="el-GR" dirty="0" err="1"/>
              <a:t>json</a:t>
            </a:r>
            <a:r>
              <a:rPr lang="el-GR" dirty="0"/>
              <a:t>. Η κύρια διαφορά είναι ότι το CSV είναι επίπεδο ενώ το JSON είναι ιεραρχικό.</a:t>
            </a:r>
            <a:endParaRPr lang="el-GR" b="0"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18</a:t>
            </a:fld>
            <a:endParaRPr lang="en-US"/>
          </a:p>
        </p:txBody>
      </p:sp>
    </p:spTree>
    <p:extLst>
      <p:ext uri="{BB962C8B-B14F-4D97-AF65-F5344CB8AC3E}">
        <p14:creationId xmlns:p14="http://schemas.microsoft.com/office/powerpoint/2010/main" val="91595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sequel, we want to open and extract information from files stored in museums’ </a:t>
            </a:r>
            <a:r>
              <a:rPr lang="en-US" dirty="0" err="1"/>
              <a:t>githubs</a:t>
            </a:r>
            <a:r>
              <a:rPr lang="en-US" dirty="0"/>
              <a:t>. We will use the google </a:t>
            </a:r>
            <a:r>
              <a:rPr lang="en-US" dirty="0" err="1"/>
              <a:t>colab</a:t>
            </a:r>
            <a:r>
              <a:rPr lang="en-US" dirty="0"/>
              <a:t> environment and python library pandas. This library provides data structures and tools designed to work with table-like data. It also provides tools for data manipulation: reshaping, merging, sorting, slicing, aggregation etc. Finally, it allows handling missing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Στη συνέχεια, θέλουμε να ανοίξουμε και να εξαγάγουμε πληροφορίες από αρχεία που είναι αποθηκευμένα στα </a:t>
            </a:r>
            <a:r>
              <a:rPr lang="el-GR" sz="1200" kern="1200" dirty="0" err="1">
                <a:solidFill>
                  <a:schemeClr val="tx1"/>
                </a:solidFill>
                <a:effectLst/>
                <a:latin typeface="+mn-lt"/>
                <a:ea typeface="+mn-ea"/>
                <a:cs typeface="+mn-cs"/>
              </a:rPr>
              <a:t>githubs</a:t>
            </a:r>
            <a:r>
              <a:rPr lang="el-GR" sz="1200" kern="1200" dirty="0">
                <a:solidFill>
                  <a:schemeClr val="tx1"/>
                </a:solidFill>
                <a:effectLst/>
                <a:latin typeface="+mn-lt"/>
                <a:ea typeface="+mn-ea"/>
                <a:cs typeface="+mn-cs"/>
              </a:rPr>
              <a:t> των μουσείων. Θα χρησιμοποιήσουμε το περιβάλλον του </a:t>
            </a:r>
            <a:r>
              <a:rPr lang="el-GR" sz="1200" kern="1200" dirty="0" err="1">
                <a:solidFill>
                  <a:schemeClr val="tx1"/>
                </a:solidFill>
                <a:effectLst/>
                <a:latin typeface="+mn-lt"/>
                <a:ea typeface="+mn-ea"/>
                <a:cs typeface="+mn-cs"/>
              </a:rPr>
              <a:t>google</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colab</a:t>
            </a:r>
            <a:r>
              <a:rPr lang="el-GR" sz="1200" kern="1200" dirty="0">
                <a:solidFill>
                  <a:schemeClr val="tx1"/>
                </a:solidFill>
                <a:effectLst/>
                <a:latin typeface="+mn-lt"/>
                <a:ea typeface="+mn-ea"/>
                <a:cs typeface="+mn-cs"/>
              </a:rPr>
              <a:t> και τη βιβλιοθήκη </a:t>
            </a:r>
            <a:r>
              <a:rPr lang="el-GR" sz="1200" kern="1200" dirty="0" err="1">
                <a:solidFill>
                  <a:schemeClr val="tx1"/>
                </a:solidFill>
                <a:effectLst/>
                <a:latin typeface="+mn-lt"/>
                <a:ea typeface="+mn-ea"/>
                <a:cs typeface="+mn-cs"/>
              </a:rPr>
              <a:t>pandas</a:t>
            </a:r>
            <a:r>
              <a:rPr lang="el-GR" sz="1200" kern="1200" dirty="0">
                <a:solidFill>
                  <a:schemeClr val="tx1"/>
                </a:solidFill>
                <a:effectLst/>
                <a:latin typeface="+mn-lt"/>
                <a:ea typeface="+mn-ea"/>
                <a:cs typeface="+mn-cs"/>
              </a:rPr>
              <a:t> της </a:t>
            </a:r>
            <a:r>
              <a:rPr lang="el-GR" sz="1200" kern="1200" dirty="0" err="1">
                <a:solidFill>
                  <a:schemeClr val="tx1"/>
                </a:solidFill>
                <a:effectLst/>
                <a:latin typeface="+mn-lt"/>
                <a:ea typeface="+mn-ea"/>
                <a:cs typeface="+mn-cs"/>
              </a:rPr>
              <a:t>python</a:t>
            </a:r>
            <a:r>
              <a:rPr lang="el-GR" sz="1200" kern="1200" dirty="0">
                <a:solidFill>
                  <a:schemeClr val="tx1"/>
                </a:solidFill>
                <a:effectLst/>
                <a:latin typeface="+mn-lt"/>
                <a:ea typeface="+mn-ea"/>
                <a:cs typeface="+mn-cs"/>
              </a:rPr>
              <a:t>. Αυτή η βιβλιοθήκη παρέχει δομές δεδομένων και εργαλεία που έχουν σχεδιαστεί για να λειτουργούν σε πίνακες. Παρέχει επίσης εργαλεία χειρισμού δεδομένων: αναδιαμόρφωσης, συγχώνευσης, ταξινόμησης, </a:t>
            </a:r>
            <a:r>
              <a:rPr lang="el-GR" sz="1200" kern="1200" dirty="0" err="1">
                <a:solidFill>
                  <a:schemeClr val="tx1"/>
                </a:solidFill>
                <a:effectLst/>
                <a:latin typeface="+mn-lt"/>
                <a:ea typeface="+mn-ea"/>
                <a:cs typeface="+mn-cs"/>
              </a:rPr>
              <a:t>τεμαχισμόυ</a:t>
            </a:r>
            <a:r>
              <a:rPr lang="el-GR" sz="1200" kern="1200" dirty="0">
                <a:solidFill>
                  <a:schemeClr val="tx1"/>
                </a:solidFill>
                <a:effectLst/>
                <a:latin typeface="+mn-lt"/>
                <a:ea typeface="+mn-ea"/>
                <a:cs typeface="+mn-cs"/>
              </a:rPr>
              <a:t>, συσσωμάτωσης κλπ. Τέλος, επιτρέπει την διαχείριση ελλιπών δεδομένων.</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19</a:t>
            </a:fld>
            <a:endParaRPr lang="en-US"/>
          </a:p>
        </p:txBody>
      </p:sp>
    </p:spTree>
    <p:extLst>
      <p:ext uri="{BB962C8B-B14F-4D97-AF65-F5344CB8AC3E}">
        <p14:creationId xmlns:p14="http://schemas.microsoft.com/office/powerpoint/2010/main" val="151746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14000"/>
              </a:lnSpc>
              <a:spcBef>
                <a:spcPts val="300"/>
              </a:spcBef>
              <a:spcAft>
                <a:spcPts val="300"/>
              </a:spcAft>
            </a:pPr>
            <a:r>
              <a:rPr lang="en-US" sz="1200" dirty="0">
                <a:solidFill>
                  <a:prstClr val="black"/>
                </a:solidFill>
              </a:rPr>
              <a:t>The aim of this presentation is to introduce knowledge and information management for museums</a:t>
            </a:r>
          </a:p>
          <a:p>
            <a:pPr lvl="0" algn="just">
              <a:lnSpc>
                <a:spcPct val="114000"/>
              </a:lnSpc>
              <a:spcBef>
                <a:spcPts val="300"/>
              </a:spcBef>
              <a:spcAft>
                <a:spcPts val="300"/>
              </a:spcAft>
            </a:pPr>
            <a:r>
              <a:rPr lang="en-US" sz="1200" dirty="0">
                <a:solidFill>
                  <a:prstClr val="black"/>
                </a:solidFill>
              </a:rPr>
              <a:t>In addition, the main objective is the extraction of knowledge about Artworks and Artists from Museums’ </a:t>
            </a:r>
            <a:r>
              <a:rPr lang="en-US" sz="1200" dirty="0" err="1">
                <a:solidFill>
                  <a:prstClr val="black"/>
                </a:solidFill>
              </a:rPr>
              <a:t>Githubs</a:t>
            </a:r>
            <a:endParaRPr lang="en-US" sz="1200" dirty="0">
              <a:solidFill>
                <a:prstClr val="black"/>
              </a:solidFill>
            </a:endParaRPr>
          </a:p>
          <a:p>
            <a:pPr lvl="0" algn="just">
              <a:lnSpc>
                <a:spcPct val="114000"/>
              </a:lnSpc>
              <a:spcBef>
                <a:spcPts val="300"/>
              </a:spcBef>
              <a:spcAft>
                <a:spcPts val="300"/>
              </a:spcAft>
            </a:pPr>
            <a:r>
              <a:rPr lang="en-US" sz="1200" dirty="0">
                <a:solidFill>
                  <a:prstClr val="black"/>
                </a:solidFill>
              </a:rPr>
              <a:t>In this presentation, we shall present case studies of knowledge extraction from </a:t>
            </a:r>
            <a:r>
              <a:rPr lang="en-US" sz="1200" dirty="0" err="1">
                <a:solidFill>
                  <a:prstClr val="black"/>
                </a:solidFill>
              </a:rPr>
              <a:t>Githubs</a:t>
            </a:r>
            <a:r>
              <a:rPr lang="en-US" sz="1200" dirty="0">
                <a:solidFill>
                  <a:prstClr val="black"/>
                </a:solidFill>
              </a:rPr>
              <a:t> of Carnegie Museum of Art, Cleveland Museum of Art and Museum of Modern (MoMA) Art</a:t>
            </a:r>
          </a:p>
          <a:p>
            <a:pPr lvl="0" algn="just">
              <a:lnSpc>
                <a:spcPct val="114000"/>
              </a:lnSpc>
              <a:spcBef>
                <a:spcPts val="300"/>
              </a:spcBef>
              <a:spcAft>
                <a:spcPts val="300"/>
              </a:spcAft>
            </a:pPr>
            <a:r>
              <a:rPr lang="en-US" sz="1200" dirty="0">
                <a:solidFill>
                  <a:prstClr val="black"/>
                </a:solidFill>
              </a:rPr>
              <a:t>Moreover, one main topic is how to use google </a:t>
            </a:r>
            <a:r>
              <a:rPr lang="en-US" sz="1200" dirty="0" err="1">
                <a:solidFill>
                  <a:prstClr val="black"/>
                </a:solidFill>
              </a:rPr>
              <a:t>colab</a:t>
            </a:r>
            <a:r>
              <a:rPr lang="en-US" sz="1200" dirty="0">
                <a:solidFill>
                  <a:prstClr val="black"/>
                </a:solidFill>
              </a:rPr>
              <a:t> environment and python libraries pandas, matplotlib and </a:t>
            </a:r>
            <a:r>
              <a:rPr lang="en-US" sz="1200" dirty="0" err="1">
                <a:solidFill>
                  <a:prstClr val="black"/>
                </a:solidFill>
              </a:rPr>
              <a:t>plotly</a:t>
            </a:r>
            <a:r>
              <a:rPr lang="en-US" sz="1200" dirty="0">
                <a:solidFill>
                  <a:prstClr val="black"/>
                </a:solidFill>
              </a:rPr>
              <a:t> for easily extracting knowledge from artworks and artists Information </a:t>
            </a:r>
          </a:p>
          <a:p>
            <a:endParaRPr lang="el-GR" dirty="0"/>
          </a:p>
          <a:p>
            <a:r>
              <a:rPr lang="el-GR" dirty="0"/>
              <a:t>Στόχος αυτής της παρουσίασης είναι η εισαγωγή στη διαχείριση πληροφοριών και γνώσης για τα μουσεία</a:t>
            </a:r>
          </a:p>
          <a:p>
            <a:r>
              <a:rPr lang="el-GR" dirty="0"/>
              <a:t>Ειδικότερα, κύριος στόχος είναι η άντληση γνώσεων σχετικά με τα έργα τέχνης και τους καλλιτέχνες από τα </a:t>
            </a:r>
            <a:r>
              <a:rPr lang="el-GR" dirty="0" err="1"/>
              <a:t>Githubs</a:t>
            </a:r>
            <a:r>
              <a:rPr lang="el-GR" dirty="0"/>
              <a:t> των Μουσείων</a:t>
            </a:r>
          </a:p>
          <a:p>
            <a:r>
              <a:rPr lang="el-GR" dirty="0"/>
              <a:t>Σε αυτή την παρουσίαση θα παρουσιάσουμε περιπτωσιολογικές μελέτες εξόρυξης γνώσης από το </a:t>
            </a:r>
            <a:r>
              <a:rPr lang="el-GR" dirty="0" err="1"/>
              <a:t>Githubs</a:t>
            </a:r>
            <a:r>
              <a:rPr lang="el-GR" dirty="0"/>
              <a:t> του Μουσείου Τέχνης </a:t>
            </a:r>
            <a:r>
              <a:rPr lang="el-GR" dirty="0" err="1"/>
              <a:t>Carnegie</a:t>
            </a:r>
            <a:r>
              <a:rPr lang="el-GR" dirty="0"/>
              <a:t>, του Μουσείου Τέχνης του </a:t>
            </a:r>
            <a:r>
              <a:rPr lang="el-GR" dirty="0" err="1"/>
              <a:t>Κλίβελαντ</a:t>
            </a:r>
            <a:r>
              <a:rPr lang="el-GR" dirty="0"/>
              <a:t> και του Μουσείου Μοντέρνας Τέχνης (</a:t>
            </a:r>
            <a:r>
              <a:rPr lang="el-GR" dirty="0" err="1"/>
              <a:t>MoMA</a:t>
            </a:r>
            <a:r>
              <a:rPr lang="el-GR" dirty="0"/>
              <a:t>)</a:t>
            </a:r>
          </a:p>
          <a:p>
            <a:r>
              <a:rPr lang="el-GR" dirty="0"/>
              <a:t>Επιπλέον, ένα κύριο θέμα είναι πως θα χρησιμοποιήσουμε το περιβάλλον </a:t>
            </a:r>
            <a:r>
              <a:rPr lang="el-GR" dirty="0" err="1"/>
              <a:t>Google</a:t>
            </a:r>
            <a:r>
              <a:rPr lang="el-GR" dirty="0"/>
              <a:t> </a:t>
            </a:r>
            <a:r>
              <a:rPr lang="el-GR" dirty="0" err="1"/>
              <a:t>colab</a:t>
            </a:r>
            <a:r>
              <a:rPr lang="el-GR" dirty="0"/>
              <a:t> και τις βιβλιοθήκες της </a:t>
            </a:r>
            <a:r>
              <a:rPr lang="el-GR" dirty="0" err="1"/>
              <a:t>python</a:t>
            </a:r>
            <a:r>
              <a:rPr lang="el-GR" dirty="0"/>
              <a:t> </a:t>
            </a:r>
            <a:r>
              <a:rPr lang="el-GR" dirty="0" err="1"/>
              <a:t>pandas</a:t>
            </a:r>
            <a:r>
              <a:rPr lang="el-GR" dirty="0"/>
              <a:t>, </a:t>
            </a:r>
            <a:r>
              <a:rPr lang="el-GR" dirty="0" err="1"/>
              <a:t>matplotlib</a:t>
            </a:r>
            <a:r>
              <a:rPr lang="el-GR" dirty="0"/>
              <a:t> και </a:t>
            </a:r>
            <a:r>
              <a:rPr lang="el-GR" dirty="0" err="1"/>
              <a:t>plotly</a:t>
            </a:r>
            <a:r>
              <a:rPr lang="el-GR" dirty="0"/>
              <a:t> για εύκολη εξαγωγή γνώσης για έργα τέχνης και καλλιτέχνες</a:t>
            </a:r>
            <a:endParaRPr lang="en-US" dirty="0"/>
          </a:p>
        </p:txBody>
      </p:sp>
      <p:sp>
        <p:nvSpPr>
          <p:cNvPr id="4" name="Slide Number Placeholder 3"/>
          <p:cNvSpPr>
            <a:spLocks noGrp="1"/>
          </p:cNvSpPr>
          <p:nvPr>
            <p:ph type="sldNum" sz="quarter" idx="10"/>
          </p:nvPr>
        </p:nvSpPr>
        <p:spPr/>
        <p:txBody>
          <a:bodyPr/>
          <a:lstStyle/>
          <a:p>
            <a:fld id="{36715667-0FDD-496A-B3EA-87665C0250CE}" type="slidenum">
              <a:rPr lang="en-US" smtClean="0"/>
              <a:pPr/>
              <a:t>2</a:t>
            </a:fld>
            <a:endParaRPr lang="en-US" dirty="0"/>
          </a:p>
        </p:txBody>
      </p:sp>
    </p:spTree>
    <p:extLst>
      <p:ext uri="{BB962C8B-B14F-4D97-AF65-F5344CB8AC3E}">
        <p14:creationId xmlns:p14="http://schemas.microsoft.com/office/powerpoint/2010/main" val="848926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Pandas operates right on the back of Python. As a result, is extremely fast and efficient. In Excel, once you exceed 10,000 rows, it starts to slow down — considerably. </a:t>
            </a:r>
          </a:p>
          <a:p>
            <a:r>
              <a:rPr lang="en-US" dirty="0"/>
              <a:t>Pandas, on the other hand, has no real limit and handles millions of data points seamlessly. In terms of pure space, Excel caps a single spreadsheet at 1,048,576 rows exactly. At that point, your calculations would take forever to compute. More likely, Excel would just crash. </a:t>
            </a:r>
          </a:p>
          <a:p>
            <a:r>
              <a:rPr lang="en-US" dirty="0"/>
              <a:t>Pandas, however, has no limitation to the number of data points you can have in a </a:t>
            </a:r>
            <a:r>
              <a:rPr lang="en-US" dirty="0" err="1"/>
              <a:t>DataFrame</a:t>
            </a:r>
            <a:r>
              <a:rPr lang="en-US" dirty="0"/>
              <a:t> (their version of a data set). It’s limited only by the computing power and memory of the computer it is running on.</a:t>
            </a:r>
            <a:endParaRPr lang="el-GR" dirty="0"/>
          </a:p>
          <a:p>
            <a:endParaRPr lang="el-GR" dirty="0"/>
          </a:p>
          <a:p>
            <a:r>
              <a:rPr lang="el-GR" sz="1200" kern="1200" dirty="0">
                <a:solidFill>
                  <a:schemeClr val="tx1"/>
                </a:solidFill>
                <a:effectLst/>
                <a:latin typeface="+mn-lt"/>
                <a:ea typeface="+mn-ea"/>
                <a:cs typeface="+mn-cs"/>
              </a:rPr>
              <a:t>Η βιβλιοθήκη </a:t>
            </a:r>
            <a:r>
              <a:rPr lang="en-US" sz="1200" kern="1200" dirty="0">
                <a:solidFill>
                  <a:schemeClr val="tx1"/>
                </a:solidFill>
                <a:effectLst/>
                <a:latin typeface="+mn-lt"/>
                <a:ea typeface="+mn-ea"/>
                <a:cs typeface="+mn-cs"/>
              </a:rPr>
              <a:t>p</a:t>
            </a:r>
            <a:r>
              <a:rPr lang="el-GR" sz="1200" kern="1200" dirty="0" err="1">
                <a:solidFill>
                  <a:schemeClr val="tx1"/>
                </a:solidFill>
                <a:effectLst/>
                <a:latin typeface="+mn-lt"/>
                <a:ea typeface="+mn-ea"/>
                <a:cs typeface="+mn-cs"/>
              </a:rPr>
              <a:t>andas</a:t>
            </a:r>
            <a:r>
              <a:rPr lang="el-GR" sz="1200" kern="1200" dirty="0">
                <a:solidFill>
                  <a:schemeClr val="tx1"/>
                </a:solidFill>
                <a:effectLst/>
                <a:latin typeface="+mn-lt"/>
                <a:ea typeface="+mn-ea"/>
                <a:cs typeface="+mn-cs"/>
              </a:rPr>
              <a:t> λειτουργεί επί της </a:t>
            </a:r>
            <a:r>
              <a:rPr lang="el-GR" sz="1200" kern="1200" dirty="0" err="1">
                <a:solidFill>
                  <a:schemeClr val="tx1"/>
                </a:solidFill>
                <a:effectLst/>
                <a:latin typeface="+mn-lt"/>
                <a:ea typeface="+mn-ea"/>
                <a:cs typeface="+mn-cs"/>
              </a:rPr>
              <a:t>Python</a:t>
            </a:r>
            <a:r>
              <a:rPr lang="el-GR" sz="1200" kern="1200" dirty="0">
                <a:solidFill>
                  <a:schemeClr val="tx1"/>
                </a:solidFill>
                <a:effectLst/>
                <a:latin typeface="+mn-lt"/>
                <a:ea typeface="+mn-ea"/>
                <a:cs typeface="+mn-cs"/>
              </a:rPr>
              <a:t>. Ως αποτέλεσμα, είναι εξαιρετικά γρήγορη και αποτελεσματική. Στο Excel, μόλις υπερβείτε τις 10.000 σειρές, αρχίζει να επιβραδύνεται - σημαντικά.</a:t>
            </a:r>
          </a:p>
          <a:p>
            <a:r>
              <a:rPr lang="el-GR" sz="1200" kern="1200" dirty="0">
                <a:solidFill>
                  <a:schemeClr val="tx1"/>
                </a:solidFill>
                <a:effectLst/>
                <a:latin typeface="+mn-lt"/>
                <a:ea typeface="+mn-ea"/>
                <a:cs typeface="+mn-cs"/>
              </a:rPr>
              <a:t>Η βιβλιοθήκη </a:t>
            </a:r>
            <a:r>
              <a:rPr lang="en-US" sz="1200" kern="1200" dirty="0">
                <a:solidFill>
                  <a:schemeClr val="tx1"/>
                </a:solidFill>
                <a:effectLst/>
                <a:latin typeface="+mn-lt"/>
                <a:ea typeface="+mn-ea"/>
                <a:cs typeface="+mn-cs"/>
              </a:rPr>
              <a:t>p</a:t>
            </a:r>
            <a:r>
              <a:rPr lang="el-GR" sz="1200" kern="1200" dirty="0" err="1">
                <a:solidFill>
                  <a:schemeClr val="tx1"/>
                </a:solidFill>
                <a:effectLst/>
                <a:latin typeface="+mn-lt"/>
                <a:ea typeface="+mn-ea"/>
                <a:cs typeface="+mn-cs"/>
              </a:rPr>
              <a:t>andas</a:t>
            </a:r>
            <a:r>
              <a:rPr lang="el-GR" sz="1200" kern="1200" dirty="0">
                <a:solidFill>
                  <a:schemeClr val="tx1"/>
                </a:solidFill>
                <a:effectLst/>
                <a:latin typeface="+mn-lt"/>
                <a:ea typeface="+mn-ea"/>
                <a:cs typeface="+mn-cs"/>
              </a:rPr>
              <a:t>, από την άλλη πλευρά, δεν έχει πραγματικό όριο και χειρίζεται εκατομμύρια σημεία δεδομένων απρόσκοπτα. Από την άποψη του καθαρού χώρου, το Excel καλύπτει ένα ενιαίο φύλλο εργασίας σε 1.048.576 σειρές ακριβώς. Σε αυτό το σημείο, οι υπολογισμοί σας θα χρειάζονταν άπειρο χρόνο για πάντα υπολογισμό. </a:t>
            </a:r>
          </a:p>
          <a:p>
            <a:r>
              <a:rPr lang="el-GR" sz="1200" kern="1200" dirty="0">
                <a:solidFill>
                  <a:schemeClr val="tx1"/>
                </a:solidFill>
                <a:effectLst/>
                <a:latin typeface="+mn-lt"/>
                <a:ea typeface="+mn-ea"/>
                <a:cs typeface="+mn-cs"/>
              </a:rPr>
              <a:t>Ενώ, η βιβλιοθήκη </a:t>
            </a:r>
            <a:r>
              <a:rPr lang="en-US" sz="1200" kern="1200" dirty="0">
                <a:solidFill>
                  <a:schemeClr val="tx1"/>
                </a:solidFill>
                <a:effectLst/>
                <a:latin typeface="+mn-lt"/>
                <a:ea typeface="+mn-ea"/>
                <a:cs typeface="+mn-cs"/>
              </a:rPr>
              <a:t>p</a:t>
            </a:r>
            <a:r>
              <a:rPr lang="el-GR" sz="1200" kern="1200" dirty="0" err="1">
                <a:solidFill>
                  <a:schemeClr val="tx1"/>
                </a:solidFill>
                <a:effectLst/>
                <a:latin typeface="+mn-lt"/>
                <a:ea typeface="+mn-ea"/>
                <a:cs typeface="+mn-cs"/>
              </a:rPr>
              <a:t>andas</a:t>
            </a:r>
            <a:r>
              <a:rPr lang="el-GR" sz="1200" kern="1200" dirty="0">
                <a:solidFill>
                  <a:schemeClr val="tx1"/>
                </a:solidFill>
                <a:effectLst/>
                <a:latin typeface="+mn-lt"/>
                <a:ea typeface="+mn-ea"/>
                <a:cs typeface="+mn-cs"/>
              </a:rPr>
              <a:t> δεν έχει περιορισμό στον αριθμό των δεδομένων που μπορείτε να έχετε σε ένα </a:t>
            </a:r>
            <a:r>
              <a:rPr lang="el-GR" sz="1200" kern="1200" dirty="0" err="1">
                <a:solidFill>
                  <a:schemeClr val="tx1"/>
                </a:solidFill>
                <a:effectLst/>
                <a:latin typeface="+mn-lt"/>
                <a:ea typeface="+mn-ea"/>
                <a:cs typeface="+mn-cs"/>
              </a:rPr>
              <a:t>DataFrame</a:t>
            </a:r>
            <a:r>
              <a:rPr lang="el-GR" sz="1200" kern="1200" dirty="0">
                <a:solidFill>
                  <a:schemeClr val="tx1"/>
                </a:solidFill>
                <a:effectLst/>
                <a:latin typeface="+mn-lt"/>
                <a:ea typeface="+mn-ea"/>
                <a:cs typeface="+mn-cs"/>
              </a:rPr>
              <a:t>. Περιορίζεται μόνο από την υπολογιστική ισχύ και τη μνήμη του υπολογιστή στον οποίο εκτελείται.</a:t>
            </a:r>
          </a:p>
          <a:p>
            <a:r>
              <a:rPr lang="el-GR" sz="1200" kern="1200" dirty="0">
                <a:solidFill>
                  <a:schemeClr val="tx1"/>
                </a:solidFill>
                <a:effectLst/>
                <a:latin typeface="+mn-lt"/>
                <a:ea typeface="+mn-ea"/>
                <a:cs typeface="+mn-cs"/>
              </a:rPr>
              <a:t> </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20</a:t>
            </a:fld>
            <a:endParaRPr lang="en-US"/>
          </a:p>
        </p:txBody>
      </p:sp>
    </p:spTree>
    <p:extLst>
      <p:ext uri="{BB962C8B-B14F-4D97-AF65-F5344CB8AC3E}">
        <p14:creationId xmlns:p14="http://schemas.microsoft.com/office/powerpoint/2010/main" val="313983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Using Pandas, it is also easier to create and use complex equations and calculations on your data. </a:t>
            </a:r>
          </a:p>
          <a:p>
            <a:r>
              <a:rPr lang="en-US" dirty="0"/>
              <a:t>You can apply hundreds of computations to millions of data points instantly with pandas. </a:t>
            </a:r>
          </a:p>
          <a:p>
            <a:r>
              <a:rPr lang="en-US" dirty="0"/>
              <a:t>Pandas is also very effective for visualizing data to see trends and patterns. Although Excel’s interface for making graphs and charts is easy to use, pandas is much more malleable and can do much more. Graphs are much more customizable and you can create pretty much any concept you want with pandas. </a:t>
            </a:r>
            <a:endParaRPr lang="el-GR" dirty="0"/>
          </a:p>
          <a:p>
            <a:endParaRPr lang="el-GR" dirty="0"/>
          </a:p>
          <a:p>
            <a:r>
              <a:rPr lang="el-GR" sz="1200" kern="1200" dirty="0">
                <a:solidFill>
                  <a:schemeClr val="tx1"/>
                </a:solidFill>
                <a:effectLst/>
                <a:latin typeface="+mn-lt"/>
                <a:ea typeface="+mn-ea"/>
                <a:cs typeface="+mn-cs"/>
              </a:rPr>
              <a:t>Είναι επίσης εύκολο να δημιουργήσετε και να χρησιμοποιήσετε σύνθετες εξισώσεις και υπολογισμούς στα δεδομένα σας.</a:t>
            </a:r>
          </a:p>
          <a:p>
            <a:r>
              <a:rPr lang="el-GR" sz="1200" kern="1200" dirty="0">
                <a:solidFill>
                  <a:schemeClr val="tx1"/>
                </a:solidFill>
                <a:effectLst/>
                <a:latin typeface="+mn-lt"/>
                <a:ea typeface="+mn-ea"/>
                <a:cs typeface="+mn-cs"/>
              </a:rPr>
              <a:t>Μπορείτε να εφαρμόσετε εκατοντάδες υπολογισμούς σε εκατομμύρια δεδομένα αμέσως.</a:t>
            </a:r>
          </a:p>
          <a:p>
            <a:r>
              <a:rPr lang="el-GR" sz="1200" kern="1200" dirty="0">
                <a:solidFill>
                  <a:schemeClr val="tx1"/>
                </a:solidFill>
                <a:effectLst/>
                <a:latin typeface="+mn-lt"/>
                <a:ea typeface="+mn-ea"/>
                <a:cs typeface="+mn-cs"/>
              </a:rPr>
              <a:t>Η βιβλιοθήκη </a:t>
            </a:r>
            <a:r>
              <a:rPr lang="el-GR" sz="1200" kern="1200" dirty="0" err="1">
                <a:solidFill>
                  <a:schemeClr val="tx1"/>
                </a:solidFill>
                <a:effectLst/>
                <a:latin typeface="+mn-lt"/>
                <a:ea typeface="+mn-ea"/>
                <a:cs typeface="+mn-cs"/>
              </a:rPr>
              <a:t>Pandas</a:t>
            </a:r>
            <a:r>
              <a:rPr lang="el-GR" sz="1200" kern="1200" dirty="0">
                <a:solidFill>
                  <a:schemeClr val="tx1"/>
                </a:solidFill>
                <a:effectLst/>
                <a:latin typeface="+mn-lt"/>
                <a:ea typeface="+mn-ea"/>
                <a:cs typeface="+mn-cs"/>
              </a:rPr>
              <a:t> είναι επίσης πολύ αποτελεσματική για την απεικόνιση δεδομένων για να δείτε τις τάσεις και τα πρότυπα. Παρόλο που η </a:t>
            </a:r>
            <a:r>
              <a:rPr lang="el-GR" sz="1200" kern="1200" dirty="0" err="1">
                <a:solidFill>
                  <a:schemeClr val="tx1"/>
                </a:solidFill>
                <a:effectLst/>
                <a:latin typeface="+mn-lt"/>
                <a:ea typeface="+mn-ea"/>
                <a:cs typeface="+mn-cs"/>
              </a:rPr>
              <a:t>διεπαφή</a:t>
            </a:r>
            <a:r>
              <a:rPr lang="el-GR" sz="1200" kern="1200" dirty="0">
                <a:solidFill>
                  <a:schemeClr val="tx1"/>
                </a:solidFill>
                <a:effectLst/>
                <a:latin typeface="+mn-lt"/>
                <a:ea typeface="+mn-ea"/>
                <a:cs typeface="+mn-cs"/>
              </a:rPr>
              <a:t> του Excel για τη δημιουργία γραφημάτων είναι εύκολη στη χρήση, η βιβλιοθήκη </a:t>
            </a:r>
            <a:r>
              <a:rPr lang="el-GR" sz="1200" kern="1200" dirty="0" err="1">
                <a:solidFill>
                  <a:schemeClr val="tx1"/>
                </a:solidFill>
                <a:effectLst/>
                <a:latin typeface="+mn-lt"/>
                <a:ea typeface="+mn-ea"/>
                <a:cs typeface="+mn-cs"/>
              </a:rPr>
              <a:t>Pandas</a:t>
            </a:r>
            <a:r>
              <a:rPr lang="el-GR" sz="1200" kern="1200" dirty="0">
                <a:solidFill>
                  <a:schemeClr val="tx1"/>
                </a:solidFill>
                <a:effectLst/>
                <a:latin typeface="+mn-lt"/>
                <a:ea typeface="+mn-ea"/>
                <a:cs typeface="+mn-cs"/>
              </a:rPr>
              <a:t> μπορεί να κάνει πολύ περισσότερα. Μπορείτε να δημιουργήσετε σχεδόν οποιαδήποτε ιδέα που έχετε με τη βιβλιοθήκη </a:t>
            </a:r>
            <a:r>
              <a:rPr lang="el-GR" sz="1200" kern="1200" dirty="0" err="1">
                <a:solidFill>
                  <a:schemeClr val="tx1"/>
                </a:solidFill>
                <a:effectLst/>
                <a:latin typeface="+mn-lt"/>
                <a:ea typeface="+mn-ea"/>
                <a:cs typeface="+mn-cs"/>
              </a:rPr>
              <a:t>Pandas</a:t>
            </a:r>
            <a:r>
              <a:rPr lang="el-GR" sz="1200" kern="1200" dirty="0">
                <a:solidFill>
                  <a:schemeClr val="tx1"/>
                </a:solidFill>
                <a:effectLst/>
                <a:latin typeface="+mn-lt"/>
                <a:ea typeface="+mn-ea"/>
                <a:cs typeface="+mn-cs"/>
              </a:rPr>
              <a:t>.</a:t>
            </a:r>
          </a:p>
          <a:p>
            <a:r>
              <a:rPr lang="el-GR" sz="1200" kern="1200" dirty="0">
                <a:solidFill>
                  <a:schemeClr val="tx1"/>
                </a:solidFill>
                <a:effectLst/>
                <a:latin typeface="+mn-lt"/>
                <a:ea typeface="+mn-ea"/>
                <a:cs typeface="+mn-cs"/>
              </a:rPr>
              <a:t> </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21</a:t>
            </a:fld>
            <a:endParaRPr lang="en-US"/>
          </a:p>
        </p:txBody>
      </p:sp>
    </p:spTree>
    <p:extLst>
      <p:ext uri="{BB962C8B-B14F-4D97-AF65-F5344CB8AC3E}">
        <p14:creationId xmlns:p14="http://schemas.microsoft.com/office/powerpoint/2010/main" val="1182477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1">
              <a:buFont typeface="Wingdings" panose="05000000000000000000" pitchFamily="2" charset="2"/>
              <a:buNone/>
            </a:pPr>
            <a:r>
              <a:rPr lang="en-US" dirty="0"/>
              <a:t>Python Library </a:t>
            </a:r>
            <a:r>
              <a:rPr lang="en-US" i="1" dirty="0"/>
              <a:t>NumPy </a:t>
            </a:r>
            <a:r>
              <a:rPr lang="en-US" dirty="0"/>
              <a:t>introduces objects for multidimensional arrays and matrices, as well as functions that allow to easily perform advanced mathematical and statistical operations on those objects</a:t>
            </a:r>
          </a:p>
          <a:p>
            <a:pPr lvl="1">
              <a:buFont typeface="Wingdings" panose="05000000000000000000" pitchFamily="2" charset="2"/>
              <a:buNone/>
            </a:pPr>
            <a:r>
              <a:rPr lang="en-US" dirty="0"/>
              <a:t>It also provides vectorization of mathematical operations on arrays and matrices which significantly improves the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Η βιβλιοθήκη </a:t>
            </a:r>
            <a:r>
              <a:rPr lang="el-GR" sz="1200" kern="1200" dirty="0" err="1">
                <a:solidFill>
                  <a:schemeClr val="tx1"/>
                </a:solidFill>
                <a:effectLst/>
                <a:latin typeface="+mn-lt"/>
                <a:ea typeface="+mn-ea"/>
                <a:cs typeface="+mn-cs"/>
              </a:rPr>
              <a:t>NumPy</a:t>
            </a:r>
            <a:r>
              <a:rPr lang="el-GR" sz="1200" kern="1200" dirty="0">
                <a:solidFill>
                  <a:schemeClr val="tx1"/>
                </a:solidFill>
                <a:effectLst/>
                <a:latin typeface="+mn-lt"/>
                <a:ea typeface="+mn-ea"/>
                <a:cs typeface="+mn-cs"/>
              </a:rPr>
              <a:t> εισάγει στοιχεία γραμμικής άλγεβρας και λειτουργίες που επιτρέπουν την εύκολη εκτέλεση προηγμένων μαθηματικών και στατιστικών συναρτήσεων σε δεδομένα.</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22</a:t>
            </a:fld>
            <a:endParaRPr lang="en-US"/>
          </a:p>
        </p:txBody>
      </p:sp>
    </p:spTree>
    <p:extLst>
      <p:ext uri="{BB962C8B-B14F-4D97-AF65-F5344CB8AC3E}">
        <p14:creationId xmlns:p14="http://schemas.microsoft.com/office/powerpoint/2010/main" val="304947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1">
              <a:buFont typeface="Wingdings" panose="05000000000000000000" pitchFamily="2" charset="2"/>
              <a:buNone/>
            </a:pPr>
            <a:r>
              <a:rPr lang="en-US" dirty="0"/>
              <a:t>Python Library </a:t>
            </a:r>
            <a:r>
              <a:rPr lang="en-US" i="1" dirty="0"/>
              <a:t>matplotlib is a </a:t>
            </a:r>
            <a:r>
              <a:rPr lang="en-US" dirty="0"/>
              <a:t>python 2D plotting library which produces publication quality figures in a variety of formats. </a:t>
            </a:r>
          </a:p>
          <a:p>
            <a:pPr lvl="1">
              <a:buFont typeface="Wingdings" panose="05000000000000000000" pitchFamily="2" charset="2"/>
              <a:buNone/>
            </a:pPr>
            <a:r>
              <a:rPr lang="en-US" dirty="0"/>
              <a:t>This library produces line plots, scatter plots, </a:t>
            </a:r>
            <a:r>
              <a:rPr lang="en-US" dirty="0" err="1"/>
              <a:t>barcharts</a:t>
            </a:r>
            <a:r>
              <a:rPr lang="en-US" dirty="0"/>
              <a:t>, histograms, pie charts etc. However, it is relatively low-level and some effort needed to create advanced visualization.</a:t>
            </a: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Η βιβλιοθήκη </a:t>
            </a:r>
            <a:r>
              <a:rPr lang="el-GR" sz="1200" kern="1200" dirty="0" err="1">
                <a:solidFill>
                  <a:schemeClr val="tx1"/>
                </a:solidFill>
                <a:effectLst/>
                <a:latin typeface="+mn-lt"/>
                <a:ea typeface="+mn-ea"/>
                <a:cs typeface="+mn-cs"/>
              </a:rPr>
              <a:t>matplotlib</a:t>
            </a:r>
            <a:r>
              <a:rPr lang="el-GR" sz="1200" kern="1200" dirty="0">
                <a:solidFill>
                  <a:schemeClr val="tx1"/>
                </a:solidFill>
                <a:effectLst/>
                <a:latin typeface="+mn-lt"/>
                <a:ea typeface="+mn-ea"/>
                <a:cs typeface="+mn-cs"/>
              </a:rPr>
              <a:t> είναι μια βιβλιοθήκη σχεδίασης που παράγει στοιχεία ποιότητας δημοσίευσης σε διάφορες μορφές.</a:t>
            </a:r>
          </a:p>
          <a:p>
            <a:r>
              <a:rPr lang="el-GR" sz="1200" kern="1200" dirty="0">
                <a:solidFill>
                  <a:schemeClr val="tx1"/>
                </a:solidFill>
                <a:effectLst/>
                <a:latin typeface="+mn-lt"/>
                <a:ea typeface="+mn-ea"/>
                <a:cs typeface="+mn-cs"/>
              </a:rPr>
              <a:t>Ωστόσο, είναι σχετικά χαμηλού επίπεδου και χρειάζεται κάποια προσπάθεια για τη δημιουργία προηγμένης </a:t>
            </a:r>
            <a:r>
              <a:rPr lang="el-GR" sz="1200" kern="1200" dirty="0" err="1">
                <a:solidFill>
                  <a:schemeClr val="tx1"/>
                </a:solidFill>
                <a:effectLst/>
                <a:latin typeface="+mn-lt"/>
                <a:ea typeface="+mn-ea"/>
                <a:cs typeface="+mn-cs"/>
              </a:rPr>
              <a:t>οπτικοποίησης</a:t>
            </a:r>
            <a:r>
              <a:rPr lang="el-GR" sz="1200" kern="1200" dirty="0">
                <a:solidFill>
                  <a:schemeClr val="tx1"/>
                </a:solidFill>
                <a:effectLst/>
                <a:latin typeface="+mn-lt"/>
                <a:ea typeface="+mn-ea"/>
                <a:cs typeface="+mn-cs"/>
              </a:rPr>
              <a:t>.</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23</a:t>
            </a:fld>
            <a:endParaRPr lang="en-US"/>
          </a:p>
        </p:txBody>
      </p:sp>
    </p:spTree>
    <p:extLst>
      <p:ext uri="{BB962C8B-B14F-4D97-AF65-F5344CB8AC3E}">
        <p14:creationId xmlns:p14="http://schemas.microsoft.com/office/powerpoint/2010/main" val="413935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Python Libraries </a:t>
            </a:r>
            <a:r>
              <a:rPr lang="en-US" i="1" dirty="0"/>
              <a:t>Seaborn and </a:t>
            </a:r>
            <a:r>
              <a:rPr lang="en-US" i="1" dirty="0" err="1"/>
              <a:t>Plotly</a:t>
            </a:r>
            <a:r>
              <a:rPr lang="en-US" i="1" dirty="0"/>
              <a:t> are </a:t>
            </a:r>
            <a:r>
              <a:rPr lang="en-US" dirty="0"/>
              <a:t>based on matplotlib and provide high level interface for drawing attractive graphics.</a:t>
            </a:r>
          </a:p>
          <a:p>
            <a:endParaRPr lang="el-GR" dirty="0"/>
          </a:p>
          <a:p>
            <a:r>
              <a:rPr lang="el-GR" sz="1200" kern="1200" dirty="0">
                <a:solidFill>
                  <a:schemeClr val="tx1"/>
                </a:solidFill>
                <a:effectLst/>
                <a:latin typeface="+mn-lt"/>
                <a:ea typeface="+mn-ea"/>
                <a:cs typeface="+mn-cs"/>
              </a:rPr>
              <a:t>Οι βιβλιοθήκες </a:t>
            </a:r>
            <a:r>
              <a:rPr lang="el-GR" sz="1200" kern="1200" dirty="0" err="1">
                <a:solidFill>
                  <a:schemeClr val="tx1"/>
                </a:solidFill>
                <a:effectLst/>
                <a:latin typeface="+mn-lt"/>
                <a:ea typeface="+mn-ea"/>
                <a:cs typeface="+mn-cs"/>
              </a:rPr>
              <a:t>Seaborn</a:t>
            </a:r>
            <a:r>
              <a:rPr lang="el-GR" sz="1200" kern="1200" dirty="0">
                <a:solidFill>
                  <a:schemeClr val="tx1"/>
                </a:solidFill>
                <a:effectLst/>
                <a:latin typeface="+mn-lt"/>
                <a:ea typeface="+mn-ea"/>
                <a:cs typeface="+mn-cs"/>
              </a:rPr>
              <a:t> και </a:t>
            </a:r>
            <a:r>
              <a:rPr lang="el-GR" sz="1200" kern="1200" dirty="0" err="1">
                <a:solidFill>
                  <a:schemeClr val="tx1"/>
                </a:solidFill>
                <a:effectLst/>
                <a:latin typeface="+mn-lt"/>
                <a:ea typeface="+mn-ea"/>
                <a:cs typeface="+mn-cs"/>
              </a:rPr>
              <a:t>Plotly</a:t>
            </a:r>
            <a:r>
              <a:rPr lang="el-GR" sz="1200" kern="1200" dirty="0">
                <a:solidFill>
                  <a:schemeClr val="tx1"/>
                </a:solidFill>
                <a:effectLst/>
                <a:latin typeface="+mn-lt"/>
                <a:ea typeface="+mn-ea"/>
                <a:cs typeface="+mn-cs"/>
              </a:rPr>
              <a:t> βασίζονται στο </a:t>
            </a:r>
            <a:r>
              <a:rPr lang="el-GR" sz="1200" kern="1200" dirty="0" err="1">
                <a:solidFill>
                  <a:schemeClr val="tx1"/>
                </a:solidFill>
                <a:effectLst/>
                <a:latin typeface="+mn-lt"/>
                <a:ea typeface="+mn-ea"/>
                <a:cs typeface="+mn-cs"/>
              </a:rPr>
              <a:t>matplotlib</a:t>
            </a:r>
            <a:r>
              <a:rPr lang="el-GR" sz="1200" kern="1200" dirty="0">
                <a:solidFill>
                  <a:schemeClr val="tx1"/>
                </a:solidFill>
                <a:effectLst/>
                <a:latin typeface="+mn-lt"/>
                <a:ea typeface="+mn-ea"/>
                <a:cs typeface="+mn-cs"/>
              </a:rPr>
              <a:t> και παρέχουν υψηλού επιπέδου </a:t>
            </a:r>
            <a:r>
              <a:rPr lang="el-GR" sz="1200" kern="1200" dirty="0" err="1">
                <a:solidFill>
                  <a:schemeClr val="tx1"/>
                </a:solidFill>
                <a:effectLst/>
                <a:latin typeface="+mn-lt"/>
                <a:ea typeface="+mn-ea"/>
                <a:cs typeface="+mn-cs"/>
              </a:rPr>
              <a:t>διεπαφή</a:t>
            </a:r>
            <a:r>
              <a:rPr lang="el-GR" sz="1200" kern="1200" dirty="0">
                <a:solidFill>
                  <a:schemeClr val="tx1"/>
                </a:solidFill>
                <a:effectLst/>
                <a:latin typeface="+mn-lt"/>
                <a:ea typeface="+mn-ea"/>
                <a:cs typeface="+mn-cs"/>
              </a:rPr>
              <a:t> για την σχεδίαση ελκυστικών γραφικών</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24</a:t>
            </a:fld>
            <a:endParaRPr lang="en-US"/>
          </a:p>
        </p:txBody>
      </p:sp>
    </p:spTree>
    <p:extLst>
      <p:ext uri="{BB962C8B-B14F-4D97-AF65-F5344CB8AC3E}">
        <p14:creationId xmlns:p14="http://schemas.microsoft.com/office/powerpoint/2010/main" val="1023776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n-US" dirty="0" err="1"/>
              <a:t>Colab</a:t>
            </a:r>
            <a:r>
              <a:rPr lang="en-US" dirty="0"/>
              <a:t> is a free cloud service based on </a:t>
            </a:r>
            <a:r>
              <a:rPr lang="en-US" dirty="0" err="1"/>
              <a:t>Jupyter</a:t>
            </a:r>
            <a:r>
              <a:rPr lang="en-US" dirty="0"/>
              <a:t> Notebooks for education and research.</a:t>
            </a:r>
          </a:p>
          <a:p>
            <a:pPr marL="0" indent="0" fontAlgn="base">
              <a:buNone/>
            </a:pPr>
            <a:r>
              <a:rPr lang="en-US" dirty="0"/>
              <a:t>You can write and execute python code, save and share your analyses, and access powerful computing resources, all for free from your browser.</a:t>
            </a:r>
            <a:endParaRPr lang="el-GR" dirty="0"/>
          </a:p>
          <a:p>
            <a:pPr marL="0" indent="0" fontAlgn="base">
              <a:buNone/>
            </a:pPr>
            <a:endParaRPr lang="el-GR" dirty="0"/>
          </a:p>
          <a:p>
            <a:r>
              <a:rPr lang="el-GR" sz="1200" kern="1200" dirty="0">
                <a:solidFill>
                  <a:schemeClr val="tx1"/>
                </a:solidFill>
                <a:effectLst/>
                <a:latin typeface="+mn-lt"/>
                <a:ea typeface="+mn-ea"/>
                <a:cs typeface="+mn-cs"/>
              </a:rPr>
              <a:t>Η </a:t>
            </a:r>
            <a:r>
              <a:rPr lang="el-GR" sz="1200" kern="1200" dirty="0" err="1">
                <a:solidFill>
                  <a:schemeClr val="tx1"/>
                </a:solidFill>
                <a:effectLst/>
                <a:latin typeface="+mn-lt"/>
                <a:ea typeface="+mn-ea"/>
                <a:cs typeface="+mn-cs"/>
              </a:rPr>
              <a:t>Colab</a:t>
            </a:r>
            <a:r>
              <a:rPr lang="el-GR" sz="1200" kern="1200" dirty="0">
                <a:solidFill>
                  <a:schemeClr val="tx1"/>
                </a:solidFill>
                <a:effectLst/>
                <a:latin typeface="+mn-lt"/>
                <a:ea typeface="+mn-ea"/>
                <a:cs typeface="+mn-cs"/>
              </a:rPr>
              <a:t> είναι μια υπηρεσία </a:t>
            </a:r>
            <a:r>
              <a:rPr lang="el-GR" sz="1200" kern="1200" dirty="0" err="1">
                <a:solidFill>
                  <a:schemeClr val="tx1"/>
                </a:solidFill>
                <a:effectLst/>
                <a:latin typeface="+mn-lt"/>
                <a:ea typeface="+mn-ea"/>
                <a:cs typeface="+mn-cs"/>
              </a:rPr>
              <a:t>cloud</a:t>
            </a:r>
            <a:r>
              <a:rPr lang="el-GR" sz="1200" kern="1200" dirty="0">
                <a:solidFill>
                  <a:schemeClr val="tx1"/>
                </a:solidFill>
                <a:effectLst/>
                <a:latin typeface="+mn-lt"/>
                <a:ea typeface="+mn-ea"/>
                <a:cs typeface="+mn-cs"/>
              </a:rPr>
              <a:t> που βασίζεται στο </a:t>
            </a:r>
            <a:r>
              <a:rPr lang="el-GR" sz="1200" kern="1200" dirty="0" err="1">
                <a:solidFill>
                  <a:schemeClr val="tx1"/>
                </a:solidFill>
                <a:effectLst/>
                <a:latin typeface="+mn-lt"/>
                <a:ea typeface="+mn-ea"/>
                <a:cs typeface="+mn-cs"/>
              </a:rPr>
              <a:t>Jupyter</a:t>
            </a:r>
            <a:r>
              <a:rPr lang="el-GR" sz="1200" kern="1200" dirty="0">
                <a:solidFill>
                  <a:schemeClr val="tx1"/>
                </a:solidFill>
                <a:effectLst/>
                <a:latin typeface="+mn-lt"/>
                <a:ea typeface="+mn-ea"/>
                <a:cs typeface="+mn-cs"/>
              </a:rPr>
              <a:t> για εκπαίδευση και έρευνα.</a:t>
            </a:r>
            <a:r>
              <a:rPr lang="el-GR" dirty="0">
                <a:effectLst/>
              </a:rPr>
              <a:t> </a:t>
            </a:r>
            <a:r>
              <a:rPr lang="el-GR" sz="1200" kern="1200" dirty="0">
                <a:solidFill>
                  <a:schemeClr val="tx1"/>
                </a:solidFill>
                <a:effectLst/>
                <a:latin typeface="+mn-lt"/>
                <a:ea typeface="+mn-ea"/>
                <a:cs typeface="+mn-cs"/>
              </a:rPr>
              <a:t>Μπορείτε να γράψετε και να εκτελέσετε κώδικα </a:t>
            </a:r>
            <a:r>
              <a:rPr lang="el-GR" sz="1200" kern="1200" dirty="0" err="1">
                <a:solidFill>
                  <a:schemeClr val="tx1"/>
                </a:solidFill>
                <a:effectLst/>
                <a:latin typeface="+mn-lt"/>
                <a:ea typeface="+mn-ea"/>
                <a:cs typeface="+mn-cs"/>
              </a:rPr>
              <a:t>Python</a:t>
            </a:r>
            <a:r>
              <a:rPr lang="el-GR" sz="1200" kern="1200" dirty="0">
                <a:solidFill>
                  <a:schemeClr val="tx1"/>
                </a:solidFill>
                <a:effectLst/>
                <a:latin typeface="+mn-lt"/>
                <a:ea typeface="+mn-ea"/>
                <a:cs typeface="+mn-cs"/>
              </a:rPr>
              <a:t>, να αποθηκεύσετε και να μοιραστείτε τις αναλύσεις σας και να αποκτήσετε πρόσβαση σε ισχυρούς υπολογιστικούς πόρους, όλα δωρεάν από το πρόγραμμα περιήγησής σας.</a:t>
            </a:r>
          </a:p>
          <a:p>
            <a:r>
              <a:rPr lang="el-GR" sz="1200" kern="1200" dirty="0">
                <a:solidFill>
                  <a:schemeClr val="tx1"/>
                </a:solidFill>
                <a:effectLst/>
                <a:latin typeface="+mn-lt"/>
                <a:ea typeface="+mn-ea"/>
                <a:cs typeface="+mn-cs"/>
              </a:rPr>
              <a:t> </a:t>
            </a:r>
          </a:p>
          <a:p>
            <a:r>
              <a:rPr lang="el-GR" sz="1200" kern="1200" dirty="0">
                <a:solidFill>
                  <a:schemeClr val="tx1"/>
                </a:solidFill>
                <a:effectLst/>
                <a:latin typeface="+mn-lt"/>
                <a:ea typeface="+mn-ea"/>
                <a:cs typeface="+mn-cs"/>
              </a:rPr>
              <a:t>Για να αρχίσετε να εργάζεστε με το </a:t>
            </a:r>
            <a:r>
              <a:rPr lang="el-GR" sz="1200" kern="1200" dirty="0" err="1">
                <a:solidFill>
                  <a:schemeClr val="tx1"/>
                </a:solidFill>
                <a:effectLst/>
                <a:latin typeface="+mn-lt"/>
                <a:ea typeface="+mn-ea"/>
                <a:cs typeface="+mn-cs"/>
              </a:rPr>
              <a:t>Colab</a:t>
            </a:r>
            <a:r>
              <a:rPr lang="el-GR" sz="1200" kern="1200" dirty="0">
                <a:solidFill>
                  <a:schemeClr val="tx1"/>
                </a:solidFill>
                <a:effectLst/>
                <a:latin typeface="+mn-lt"/>
                <a:ea typeface="+mn-ea"/>
                <a:cs typeface="+mn-cs"/>
              </a:rPr>
              <a:t>, πρέπει πρώτα να συνδεθείτε στο λογαριασμό σας </a:t>
            </a:r>
            <a:r>
              <a:rPr lang="el-GR" sz="1200" kern="1200" dirty="0" err="1">
                <a:solidFill>
                  <a:schemeClr val="tx1"/>
                </a:solidFill>
                <a:effectLst/>
                <a:latin typeface="+mn-lt"/>
                <a:ea typeface="+mn-ea"/>
                <a:cs typeface="+mn-cs"/>
              </a:rPr>
              <a:t>google</a:t>
            </a:r>
            <a:r>
              <a:rPr lang="el-GR" sz="1200" kern="1200" dirty="0">
                <a:solidFill>
                  <a:schemeClr val="tx1"/>
                </a:solidFill>
                <a:effectLst/>
                <a:latin typeface="+mn-lt"/>
                <a:ea typeface="+mn-ea"/>
                <a:cs typeface="+mn-cs"/>
              </a:rPr>
              <a:t> / </a:t>
            </a:r>
            <a:r>
              <a:rPr lang="el-GR" sz="1200" kern="1200" dirty="0" err="1">
                <a:solidFill>
                  <a:schemeClr val="tx1"/>
                </a:solidFill>
                <a:effectLst/>
                <a:latin typeface="+mn-lt"/>
                <a:ea typeface="+mn-ea"/>
                <a:cs typeface="+mn-cs"/>
              </a:rPr>
              <a:t>gmail</a:t>
            </a:r>
            <a:r>
              <a:rPr lang="el-GR" sz="1200" kern="1200" dirty="0">
                <a:solidFill>
                  <a:schemeClr val="tx1"/>
                </a:solidFill>
                <a:effectLst/>
                <a:latin typeface="+mn-lt"/>
                <a:ea typeface="+mn-ea"/>
                <a:cs typeface="+mn-cs"/>
              </a:rPr>
              <a:t> και, στη συνέχεια, μεταβείτε σε αυτόν τον σύνδεσμο https://colab.research.google.com.</a:t>
            </a:r>
          </a:p>
          <a:p>
            <a:pPr marL="0" indent="0" fontAlgn="base">
              <a:buNone/>
            </a:pPr>
            <a:endParaRPr lang="en-US" dirty="0"/>
          </a:p>
          <a:p>
            <a:pPr marL="0" indent="0">
              <a:buNone/>
            </a:pPr>
            <a:endParaRPr lang="en-US" dirty="0"/>
          </a:p>
          <a:p>
            <a:pPr marL="0" indent="0">
              <a:buNone/>
            </a:pPr>
            <a:endParaRPr lang="en-US" dirty="0">
              <a:hlinkClick r:id="rId3">
                <a:extLst>
                  <a:ext uri="{A12FA001-AC4F-418D-AE19-62706E023703}">
                    <ahyp:hlinkClr xmlns:ahyp="http://schemas.microsoft.com/office/drawing/2018/hyperlinkcolor" val="tx"/>
                  </a:ext>
                </a:extLst>
              </a:hlinkClick>
            </a:endParaRPr>
          </a:p>
          <a:p>
            <a:pPr marL="0" indent="0">
              <a:buNone/>
            </a:pPr>
            <a:r>
              <a:rPr lang="en-US" dirty="0"/>
              <a:t>To start working with </a:t>
            </a:r>
            <a:r>
              <a:rPr lang="en-US" dirty="0" err="1"/>
              <a:t>Colab</a:t>
            </a:r>
            <a:r>
              <a:rPr lang="en-US" dirty="0"/>
              <a:t> you first need to log in to your google/</a:t>
            </a:r>
            <a:r>
              <a:rPr lang="en-US" dirty="0" err="1"/>
              <a:t>gmail</a:t>
            </a:r>
            <a:r>
              <a:rPr lang="en-US" dirty="0"/>
              <a:t> account, then go to this link </a:t>
            </a:r>
            <a:r>
              <a:rPr lang="en-US" dirty="0">
                <a:hlinkClick r:id="rId4"/>
              </a:rPr>
              <a:t>https://colab.research.google.com</a:t>
            </a:r>
            <a:r>
              <a:rPr lang="en-US" dirty="0"/>
              <a:t>.</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25</a:t>
            </a:fld>
            <a:endParaRPr lang="en-US"/>
          </a:p>
        </p:txBody>
      </p:sp>
    </p:spTree>
    <p:extLst>
      <p:ext uri="{BB962C8B-B14F-4D97-AF65-F5344CB8AC3E}">
        <p14:creationId xmlns:p14="http://schemas.microsoft.com/office/powerpoint/2010/main" val="1450418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Open the </a:t>
            </a:r>
            <a:r>
              <a:rPr lang="en-US" dirty="0" err="1"/>
              <a:t>colab</a:t>
            </a:r>
            <a:r>
              <a:rPr lang="en-US" dirty="0"/>
              <a:t> web page, a figure like this presented in the slide will appear. </a:t>
            </a:r>
          </a:p>
          <a:p>
            <a:r>
              <a:rPr lang="en-US" sz="1200" b="1" i="1" dirty="0">
                <a:solidFill>
                  <a:schemeClr val="tx1"/>
                </a:solidFill>
              </a:rPr>
              <a:t>EXAMPLES</a:t>
            </a:r>
            <a:r>
              <a:rPr lang="en-US" sz="1200" i="1" dirty="0">
                <a:solidFill>
                  <a:schemeClr val="tx1"/>
                </a:solidFill>
              </a:rPr>
              <a:t> contain a number of </a:t>
            </a:r>
            <a:r>
              <a:rPr lang="en-US" sz="1200" i="1" dirty="0" err="1">
                <a:solidFill>
                  <a:schemeClr val="tx1"/>
                </a:solidFill>
              </a:rPr>
              <a:t>Jupyter</a:t>
            </a:r>
            <a:r>
              <a:rPr lang="en-US" sz="1200" i="1" dirty="0">
                <a:solidFill>
                  <a:schemeClr val="tx1"/>
                </a:solidFill>
              </a:rPr>
              <a:t> notebooks of various examples.</a:t>
            </a:r>
            <a:br>
              <a:rPr lang="en-US" sz="1200" dirty="0">
                <a:solidFill>
                  <a:schemeClr val="tx1"/>
                </a:solidFill>
              </a:rPr>
            </a:br>
            <a:r>
              <a:rPr lang="en-US" sz="1200" b="1" i="1" dirty="0">
                <a:solidFill>
                  <a:schemeClr val="tx1"/>
                </a:solidFill>
              </a:rPr>
              <a:t>RECENT </a:t>
            </a:r>
            <a:r>
              <a:rPr lang="en-US" sz="1200" i="1" dirty="0">
                <a:solidFill>
                  <a:schemeClr val="tx1"/>
                </a:solidFill>
              </a:rPr>
              <a:t>contains </a:t>
            </a:r>
            <a:r>
              <a:rPr lang="en-US" sz="1200" i="1" dirty="0" err="1">
                <a:solidFill>
                  <a:schemeClr val="tx1"/>
                </a:solidFill>
              </a:rPr>
              <a:t>Jupyter</a:t>
            </a:r>
            <a:r>
              <a:rPr lang="en-US" sz="1200" i="1" dirty="0">
                <a:solidFill>
                  <a:schemeClr val="tx1"/>
                </a:solidFill>
              </a:rPr>
              <a:t> notebooks you have recently worked with.</a:t>
            </a:r>
            <a:br>
              <a:rPr lang="en-US" sz="1200" dirty="0">
                <a:solidFill>
                  <a:schemeClr val="tx1"/>
                </a:solidFill>
              </a:rPr>
            </a:br>
            <a:r>
              <a:rPr lang="en-US" sz="1200" dirty="0">
                <a:solidFill>
                  <a:schemeClr val="tx1"/>
                </a:solidFill>
              </a:rPr>
              <a:t>With </a:t>
            </a:r>
            <a:r>
              <a:rPr lang="en-US" sz="1200" b="1" i="1" dirty="0">
                <a:solidFill>
                  <a:schemeClr val="tx1"/>
                </a:solidFill>
              </a:rPr>
              <a:t>UPLOAD. You can </a:t>
            </a:r>
            <a:r>
              <a:rPr lang="en-US" sz="1200" i="1" dirty="0">
                <a:solidFill>
                  <a:schemeClr val="tx1"/>
                </a:solidFill>
              </a:rPr>
              <a:t>Upload a file from your local directory.</a:t>
            </a:r>
          </a:p>
          <a:p>
            <a:r>
              <a:rPr lang="en-US" sz="1200" i="1" dirty="0">
                <a:solidFill>
                  <a:schemeClr val="tx1"/>
                </a:solidFill>
              </a:rPr>
              <a:t>And with new python 3 notebook button, you can start with a blank notebook.</a:t>
            </a:r>
            <a:endParaRPr lang="el-GR" sz="1200" i="1" dirty="0">
              <a:solidFill>
                <a:schemeClr val="tx1"/>
              </a:solidFill>
            </a:endParaRPr>
          </a:p>
          <a:p>
            <a:endParaRPr lang="el-GR" sz="1200" i="1" dirty="0">
              <a:solidFill>
                <a:schemeClr val="tx1"/>
              </a:solidFill>
            </a:endParaRPr>
          </a:p>
          <a:p>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Ανοίγοντας την ιστοσελίδα του </a:t>
            </a:r>
            <a:r>
              <a:rPr lang="el-GR" sz="1200" kern="1200" dirty="0" err="1">
                <a:solidFill>
                  <a:schemeClr val="tx1"/>
                </a:solidFill>
                <a:effectLst/>
                <a:latin typeface="+mn-lt"/>
                <a:ea typeface="+mn-ea"/>
                <a:cs typeface="+mn-cs"/>
              </a:rPr>
              <a:t>colab</a:t>
            </a:r>
            <a:r>
              <a:rPr lang="el-GR" sz="1200" kern="1200" dirty="0">
                <a:solidFill>
                  <a:schemeClr val="tx1"/>
                </a:solidFill>
                <a:effectLst/>
                <a:latin typeface="+mn-lt"/>
                <a:ea typeface="+mn-ea"/>
                <a:cs typeface="+mn-cs"/>
              </a:rPr>
              <a:t>, θα εμφανιστεί μια εικόνα όπως αυτή που παρουσιάζεται στη διαφάνεια. Τα παραδείγματα περιέχουν έναν αριθμό σημειωματάριων </a:t>
            </a:r>
            <a:r>
              <a:rPr lang="el-GR" sz="1200" kern="1200" dirty="0" err="1">
                <a:solidFill>
                  <a:schemeClr val="tx1"/>
                </a:solidFill>
                <a:effectLst/>
                <a:latin typeface="+mn-lt"/>
                <a:ea typeface="+mn-ea"/>
                <a:cs typeface="+mn-cs"/>
              </a:rPr>
              <a:t>Jupyter</a:t>
            </a:r>
            <a:r>
              <a:rPr lang="el-GR" sz="1200" kern="1200" dirty="0">
                <a:solidFill>
                  <a:schemeClr val="tx1"/>
                </a:solidFill>
                <a:effectLst/>
                <a:latin typeface="+mn-lt"/>
                <a:ea typeface="+mn-ea"/>
                <a:cs typeface="+mn-cs"/>
              </a:rPr>
              <a:t>. Το RECENT περιέχει σημειωματάρια </a:t>
            </a:r>
            <a:r>
              <a:rPr lang="el-GR" sz="1200" kern="1200" dirty="0" err="1">
                <a:solidFill>
                  <a:schemeClr val="tx1"/>
                </a:solidFill>
                <a:effectLst/>
                <a:latin typeface="+mn-lt"/>
                <a:ea typeface="+mn-ea"/>
                <a:cs typeface="+mn-cs"/>
              </a:rPr>
              <a:t>Jupyter</a:t>
            </a:r>
            <a:r>
              <a:rPr lang="el-GR" sz="1200" kern="1200" dirty="0">
                <a:solidFill>
                  <a:schemeClr val="tx1"/>
                </a:solidFill>
                <a:effectLst/>
                <a:latin typeface="+mn-lt"/>
                <a:ea typeface="+mn-ea"/>
                <a:cs typeface="+mn-cs"/>
              </a:rPr>
              <a:t> με τα οποία εργαστήκατε πρόσφατα. Με UPLOAD μπορείτε να μεταφορτώσετε ένα αρχείο από τον τοπικό σας κατάλογο.</a:t>
            </a:r>
          </a:p>
          <a:p>
            <a:r>
              <a:rPr lang="el-GR" sz="1200" kern="1200" dirty="0">
                <a:solidFill>
                  <a:schemeClr val="tx1"/>
                </a:solidFill>
                <a:effectLst/>
                <a:latin typeface="+mn-lt"/>
                <a:ea typeface="+mn-ea"/>
                <a:cs typeface="+mn-cs"/>
              </a:rPr>
              <a:t>Και με το κουμπί για το νέο </a:t>
            </a:r>
            <a:r>
              <a:rPr lang="el-GR" sz="1200" kern="1200" dirty="0" err="1">
                <a:solidFill>
                  <a:schemeClr val="tx1"/>
                </a:solidFill>
                <a:effectLst/>
                <a:latin typeface="+mn-lt"/>
                <a:ea typeface="+mn-ea"/>
                <a:cs typeface="+mn-cs"/>
              </a:rPr>
              <a:t>notebook</a:t>
            </a:r>
            <a:r>
              <a:rPr lang="el-GR" sz="1200" kern="1200" dirty="0">
                <a:solidFill>
                  <a:schemeClr val="tx1"/>
                </a:solidFill>
                <a:effectLst/>
                <a:latin typeface="+mn-lt"/>
                <a:ea typeface="+mn-ea"/>
                <a:cs typeface="+mn-cs"/>
              </a:rPr>
              <a:t>, μπορείτε να ξεκινήσετε με ένα νέο αρχείο.</a:t>
            </a:r>
          </a:p>
          <a:p>
            <a:r>
              <a:rPr lang="el-GR" sz="1200" kern="1200" dirty="0">
                <a:solidFill>
                  <a:schemeClr val="tx1"/>
                </a:solidFill>
                <a:effectLst/>
                <a:latin typeface="+mn-lt"/>
                <a:ea typeface="+mn-ea"/>
                <a:cs typeface="+mn-cs"/>
              </a:rPr>
              <a:t> </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26</a:t>
            </a:fld>
            <a:endParaRPr lang="en-US"/>
          </a:p>
        </p:txBody>
      </p:sp>
    </p:spTree>
    <p:extLst>
      <p:ext uri="{BB962C8B-B14F-4D97-AF65-F5344CB8AC3E}">
        <p14:creationId xmlns:p14="http://schemas.microsoft.com/office/powerpoint/2010/main" val="2971067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a:t>If you want to open something specific, drop the File menu down to Open Notebook</a:t>
            </a:r>
            <a:endParaRPr lang="el-GR" sz="1200" dirty="0"/>
          </a:p>
          <a:p>
            <a:endParaRPr lang="el-GR" sz="1200" dirty="0"/>
          </a:p>
          <a:p>
            <a:r>
              <a:rPr lang="el-GR" sz="1200" kern="1200" dirty="0">
                <a:solidFill>
                  <a:schemeClr val="tx1"/>
                </a:solidFill>
                <a:effectLst/>
                <a:latin typeface="+mn-lt"/>
                <a:ea typeface="+mn-ea"/>
                <a:cs typeface="+mn-cs"/>
              </a:rPr>
              <a:t>Αν θέλετε να ανοίξετε κάτι συγκεκριμένο, επιλέξτε το μενού Αρχείο και μετά επιλογή Άνοιγμα σημειωματάριου</a:t>
            </a:r>
          </a:p>
          <a:p>
            <a:r>
              <a:rPr lang="el-GR" sz="1200" kern="1200" dirty="0">
                <a:solidFill>
                  <a:schemeClr val="tx1"/>
                </a:solidFill>
                <a:effectLst/>
                <a:latin typeface="+mn-lt"/>
                <a:ea typeface="+mn-ea"/>
                <a:cs typeface="+mn-cs"/>
              </a:rPr>
              <a:t> </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27</a:t>
            </a:fld>
            <a:endParaRPr lang="en-US"/>
          </a:p>
        </p:txBody>
      </p:sp>
    </p:spTree>
    <p:extLst>
      <p:ext uri="{BB962C8B-B14F-4D97-AF65-F5344CB8AC3E}">
        <p14:creationId xmlns:p14="http://schemas.microsoft.com/office/powerpoint/2010/main" val="3305536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this slide, we can a see a blank notebook. Later we will write a simple python code and the results will appear below the code.</a:t>
            </a:r>
            <a:endParaRPr lang="el-GR" dirty="0"/>
          </a:p>
          <a:p>
            <a:endParaRPr lang="el-GR" dirty="0"/>
          </a:p>
          <a:p>
            <a:br>
              <a:rPr lang="el-GR" dirty="0"/>
            </a:br>
            <a:r>
              <a:rPr lang="el-GR" sz="1200" b="0" i="0" kern="1200" dirty="0">
                <a:solidFill>
                  <a:schemeClr val="tx1"/>
                </a:solidFill>
                <a:effectLst/>
                <a:latin typeface="+mn-lt"/>
                <a:ea typeface="+mn-ea"/>
                <a:cs typeface="+mn-cs"/>
              </a:rPr>
              <a:t>Σε αυτή τη διαφάνεια μπορούμε να δούμε ένα κενό σημειωματάριο. Αργότερα θα γράψουμε έναν απλό κώδικα </a:t>
            </a:r>
            <a:r>
              <a:rPr lang="el-GR" sz="1200" b="0" i="0" kern="1200" dirty="0" err="1">
                <a:solidFill>
                  <a:schemeClr val="tx1"/>
                </a:solidFill>
                <a:effectLst/>
                <a:latin typeface="+mn-lt"/>
                <a:ea typeface="+mn-ea"/>
                <a:cs typeface="+mn-cs"/>
              </a:rPr>
              <a:t>Python</a:t>
            </a:r>
            <a:r>
              <a:rPr lang="el-GR" sz="1200" b="0" i="0" kern="1200" dirty="0">
                <a:solidFill>
                  <a:schemeClr val="tx1"/>
                </a:solidFill>
                <a:effectLst/>
                <a:latin typeface="+mn-lt"/>
                <a:ea typeface="+mn-ea"/>
                <a:cs typeface="+mn-cs"/>
              </a:rPr>
              <a:t> και τα αποτελέσματα θα εμφανιστούν κάτω από τον κώδικα.</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28</a:t>
            </a:fld>
            <a:endParaRPr lang="en-US"/>
          </a:p>
        </p:txBody>
      </p:sp>
    </p:spTree>
    <p:extLst>
      <p:ext uri="{BB962C8B-B14F-4D97-AF65-F5344CB8AC3E}">
        <p14:creationId xmlns:p14="http://schemas.microsoft.com/office/powerpoint/2010/main" val="3734991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Our code can be downloaded in our machine as </a:t>
            </a:r>
            <a:r>
              <a:rPr lang="en-US" dirty="0" err="1"/>
              <a:t>ipynb</a:t>
            </a:r>
            <a:r>
              <a:rPr lang="en-US" dirty="0"/>
              <a:t> or </a:t>
            </a:r>
            <a:r>
              <a:rPr lang="en-US" dirty="0" err="1"/>
              <a:t>py</a:t>
            </a:r>
            <a:r>
              <a:rPr lang="en-US" dirty="0"/>
              <a:t> file. Later we will analyze more the </a:t>
            </a:r>
            <a:r>
              <a:rPr lang="en-US" dirty="0" err="1"/>
              <a:t>ipynb</a:t>
            </a:r>
            <a:r>
              <a:rPr lang="en-US" dirty="0"/>
              <a:t> notebook files.</a:t>
            </a:r>
            <a:endParaRPr lang="el-GR" dirty="0"/>
          </a:p>
          <a:p>
            <a:endParaRPr lang="el-GR" dirty="0"/>
          </a:p>
          <a:p>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Ο κώδικας μπορεί να αποθηκευτεί στο μηχάνημά μας ως αρχείο </a:t>
            </a:r>
            <a:r>
              <a:rPr lang="el-GR" sz="1200" kern="1200" dirty="0" err="1">
                <a:solidFill>
                  <a:schemeClr val="tx1"/>
                </a:solidFill>
                <a:effectLst/>
                <a:latin typeface="+mn-lt"/>
                <a:ea typeface="+mn-ea"/>
                <a:cs typeface="+mn-cs"/>
              </a:rPr>
              <a:t>ipynb</a:t>
            </a:r>
            <a:r>
              <a:rPr lang="el-GR" sz="1200" kern="1200" dirty="0">
                <a:solidFill>
                  <a:schemeClr val="tx1"/>
                </a:solidFill>
                <a:effectLst/>
                <a:latin typeface="+mn-lt"/>
                <a:ea typeface="+mn-ea"/>
                <a:cs typeface="+mn-cs"/>
              </a:rPr>
              <a:t> ή </a:t>
            </a:r>
            <a:r>
              <a:rPr lang="el-GR" sz="1200" kern="1200" dirty="0" err="1">
                <a:solidFill>
                  <a:schemeClr val="tx1"/>
                </a:solidFill>
                <a:effectLst/>
                <a:latin typeface="+mn-lt"/>
                <a:ea typeface="+mn-ea"/>
                <a:cs typeface="+mn-cs"/>
              </a:rPr>
              <a:t>py</a:t>
            </a:r>
            <a:r>
              <a:rPr lang="el-GR" sz="1200" kern="1200" dirty="0">
                <a:solidFill>
                  <a:schemeClr val="tx1"/>
                </a:solidFill>
                <a:effectLst/>
                <a:latin typeface="+mn-lt"/>
                <a:ea typeface="+mn-ea"/>
                <a:cs typeface="+mn-cs"/>
              </a:rPr>
              <a:t>. </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29</a:t>
            </a:fld>
            <a:endParaRPr lang="en-US"/>
          </a:p>
        </p:txBody>
      </p:sp>
    </p:spTree>
    <p:extLst>
      <p:ext uri="{BB962C8B-B14F-4D97-AF65-F5344CB8AC3E}">
        <p14:creationId xmlns:p14="http://schemas.microsoft.com/office/powerpoint/2010/main" val="332142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lgn="just">
              <a:lnSpc>
                <a:spcPct val="114000"/>
              </a:lnSpc>
              <a:spcBef>
                <a:spcPts val="300"/>
              </a:spcBef>
              <a:spcAft>
                <a:spcPts val="300"/>
              </a:spcAft>
            </a:pPr>
            <a:r>
              <a:rPr lang="en-US" sz="1600" dirty="0">
                <a:solidFill>
                  <a:prstClr val="black"/>
                </a:solidFill>
              </a:rPr>
              <a:t>At the end of this presentation, you will be able to:</a:t>
            </a:r>
          </a:p>
          <a:p>
            <a:pPr lvl="1" algn="just">
              <a:lnSpc>
                <a:spcPct val="114000"/>
              </a:lnSpc>
              <a:spcBef>
                <a:spcPts val="300"/>
              </a:spcBef>
              <a:spcAft>
                <a:spcPts val="300"/>
              </a:spcAft>
            </a:pPr>
            <a:r>
              <a:rPr lang="en-US" sz="1400" dirty="0">
                <a:solidFill>
                  <a:prstClr val="black"/>
                </a:solidFill>
              </a:rPr>
              <a:t>Use information from a museum </a:t>
            </a:r>
            <a:r>
              <a:rPr lang="en-US" sz="1400" dirty="0" err="1">
                <a:solidFill>
                  <a:prstClr val="black"/>
                </a:solidFill>
              </a:rPr>
              <a:t>Github</a:t>
            </a:r>
            <a:r>
              <a:rPr lang="en-US" sz="1400" dirty="0">
                <a:solidFill>
                  <a:prstClr val="black"/>
                </a:solidFill>
              </a:rPr>
              <a:t>.</a:t>
            </a:r>
          </a:p>
          <a:p>
            <a:pPr lvl="1" algn="just">
              <a:lnSpc>
                <a:spcPct val="114000"/>
              </a:lnSpc>
              <a:spcBef>
                <a:spcPts val="300"/>
              </a:spcBef>
              <a:spcAft>
                <a:spcPts val="300"/>
              </a:spcAft>
            </a:pPr>
            <a:r>
              <a:rPr lang="en-US" sz="1400" dirty="0">
                <a:solidFill>
                  <a:prstClr val="black"/>
                </a:solidFill>
              </a:rPr>
              <a:t>Implement queries for finding paintings of an artist.</a:t>
            </a:r>
          </a:p>
          <a:p>
            <a:pPr lvl="1" algn="just">
              <a:lnSpc>
                <a:spcPct val="114000"/>
              </a:lnSpc>
              <a:spcBef>
                <a:spcPts val="300"/>
              </a:spcBef>
              <a:spcAft>
                <a:spcPts val="300"/>
              </a:spcAft>
            </a:pPr>
            <a:r>
              <a:rPr lang="en-US" sz="1400" dirty="0">
                <a:solidFill>
                  <a:prstClr val="black"/>
                </a:solidFill>
              </a:rPr>
              <a:t>Implement queries for counting Objects in a museum.</a:t>
            </a:r>
          </a:p>
          <a:p>
            <a:pPr lvl="1" algn="just">
              <a:lnSpc>
                <a:spcPct val="114000"/>
              </a:lnSpc>
              <a:spcBef>
                <a:spcPts val="300"/>
              </a:spcBef>
              <a:spcAft>
                <a:spcPts val="300"/>
              </a:spcAft>
            </a:pPr>
            <a:r>
              <a:rPr lang="en-US" sz="1400" dirty="0">
                <a:solidFill>
                  <a:prstClr val="black"/>
                </a:solidFill>
              </a:rPr>
              <a:t>Implement queries for counting nationality or gender of artists.</a:t>
            </a:r>
          </a:p>
          <a:p>
            <a:pPr lvl="1" algn="just">
              <a:lnSpc>
                <a:spcPct val="114000"/>
              </a:lnSpc>
              <a:spcBef>
                <a:spcPts val="300"/>
              </a:spcBef>
              <a:spcAft>
                <a:spcPts val="300"/>
              </a:spcAft>
            </a:pPr>
            <a:r>
              <a:rPr lang="en-US" sz="1400" dirty="0">
                <a:solidFill>
                  <a:prstClr val="black"/>
                </a:solidFill>
              </a:rPr>
              <a:t>Graph plots for culture or technique in a collection.</a:t>
            </a:r>
            <a:endParaRPr lang="el-GR" sz="1400" dirty="0">
              <a:solidFill>
                <a:prstClr val="black"/>
              </a:solidFill>
            </a:endParaRPr>
          </a:p>
          <a:p>
            <a:pPr lvl="1" algn="just">
              <a:lnSpc>
                <a:spcPct val="114000"/>
              </a:lnSpc>
              <a:spcBef>
                <a:spcPts val="300"/>
              </a:spcBef>
              <a:spcAft>
                <a:spcPts val="300"/>
              </a:spcAft>
            </a:pPr>
            <a:endParaRPr lang="el-GR" sz="1400" dirty="0">
              <a:solidFill>
                <a:prstClr val="black"/>
              </a:solidFill>
            </a:endParaRPr>
          </a:p>
          <a:p>
            <a:pPr lvl="1" algn="just">
              <a:lnSpc>
                <a:spcPct val="114000"/>
              </a:lnSpc>
              <a:spcBef>
                <a:spcPts val="300"/>
              </a:spcBef>
              <a:spcAft>
                <a:spcPts val="300"/>
              </a:spcAft>
            </a:pPr>
            <a:r>
              <a:rPr lang="el-GR" sz="1400" dirty="0">
                <a:solidFill>
                  <a:prstClr val="black"/>
                </a:solidFill>
              </a:rPr>
              <a:t>Στο τέλος αυτής της παρουσίασης, θα είστε σε θέση να:</a:t>
            </a:r>
          </a:p>
          <a:p>
            <a:pPr lvl="1" algn="just">
              <a:lnSpc>
                <a:spcPct val="114000"/>
              </a:lnSpc>
              <a:spcBef>
                <a:spcPts val="300"/>
              </a:spcBef>
              <a:spcAft>
                <a:spcPts val="300"/>
              </a:spcAft>
            </a:pPr>
            <a:r>
              <a:rPr lang="el-GR" sz="1400" dirty="0">
                <a:solidFill>
                  <a:prstClr val="black"/>
                </a:solidFill>
              </a:rPr>
              <a:t>Χρησιμοποιείτε πληροφορίες από το </a:t>
            </a:r>
            <a:r>
              <a:rPr lang="el-GR" sz="1400" dirty="0" err="1">
                <a:solidFill>
                  <a:prstClr val="black"/>
                </a:solidFill>
              </a:rPr>
              <a:t>Github</a:t>
            </a:r>
            <a:r>
              <a:rPr lang="el-GR" sz="1400" dirty="0">
                <a:solidFill>
                  <a:prstClr val="black"/>
                </a:solidFill>
              </a:rPr>
              <a:t> ενός μουσείου.</a:t>
            </a:r>
          </a:p>
          <a:p>
            <a:pPr lvl="1" algn="just">
              <a:lnSpc>
                <a:spcPct val="114000"/>
              </a:lnSpc>
              <a:spcBef>
                <a:spcPts val="300"/>
              </a:spcBef>
              <a:spcAft>
                <a:spcPts val="300"/>
              </a:spcAft>
            </a:pPr>
            <a:r>
              <a:rPr lang="el-GR" sz="1400" dirty="0">
                <a:solidFill>
                  <a:prstClr val="black"/>
                </a:solidFill>
              </a:rPr>
              <a:t>Εφαρμόζετε ερωτήματα για την εύρεση έργων ζωγραφικής ενός καλλιτέχνη.</a:t>
            </a:r>
          </a:p>
          <a:p>
            <a:pPr lvl="1" algn="just">
              <a:lnSpc>
                <a:spcPct val="114000"/>
              </a:lnSpc>
              <a:spcBef>
                <a:spcPts val="300"/>
              </a:spcBef>
              <a:spcAft>
                <a:spcPts val="300"/>
              </a:spcAft>
            </a:pPr>
            <a:r>
              <a:rPr lang="el-GR" sz="1400" dirty="0">
                <a:solidFill>
                  <a:prstClr val="black"/>
                </a:solidFill>
              </a:rPr>
              <a:t>Εφαρμόζετε ερωτήματα για την καταμέτρηση αντικειμένων ενός μουσείου.</a:t>
            </a:r>
          </a:p>
          <a:p>
            <a:pPr lvl="1" algn="just">
              <a:lnSpc>
                <a:spcPct val="114000"/>
              </a:lnSpc>
              <a:spcBef>
                <a:spcPts val="300"/>
              </a:spcBef>
              <a:spcAft>
                <a:spcPts val="300"/>
              </a:spcAft>
            </a:pPr>
            <a:r>
              <a:rPr lang="el-GR" sz="1400" dirty="0">
                <a:solidFill>
                  <a:prstClr val="black"/>
                </a:solidFill>
              </a:rPr>
              <a:t>Εφαρμόζετε ερωτήματα για την καταμέτρηση της εθνικότητας ή του φύλου των καλλιτεχνών.</a:t>
            </a:r>
          </a:p>
          <a:p>
            <a:pPr lvl="1" algn="just">
              <a:lnSpc>
                <a:spcPct val="114000"/>
              </a:lnSpc>
              <a:spcBef>
                <a:spcPts val="300"/>
              </a:spcBef>
              <a:spcAft>
                <a:spcPts val="300"/>
              </a:spcAft>
            </a:pPr>
            <a:r>
              <a:rPr lang="el-GR" sz="1400" dirty="0">
                <a:solidFill>
                  <a:prstClr val="black"/>
                </a:solidFill>
              </a:rPr>
              <a:t>Παράγετε γραφήματα από πληροφορίες μιας συλλογής έργων τέχνης.</a:t>
            </a:r>
            <a:endParaRPr lang="en-US" sz="1400" dirty="0">
              <a:solidFill>
                <a:prstClr val="black"/>
              </a:solidFill>
            </a:endParaRP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a:t>
            </a:fld>
            <a:endParaRPr lang="en-US"/>
          </a:p>
        </p:txBody>
      </p:sp>
    </p:spTree>
    <p:extLst>
      <p:ext uri="{BB962C8B-B14F-4D97-AF65-F5344CB8AC3E}">
        <p14:creationId xmlns:p14="http://schemas.microsoft.com/office/powerpoint/2010/main" val="3614794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first cell of the </a:t>
            </a:r>
            <a:r>
              <a:rPr lang="en-US" dirty="0" err="1"/>
              <a:t>colab</a:t>
            </a:r>
            <a:r>
              <a:rPr lang="en-US" dirty="0"/>
              <a:t> notebook, we can now import python libraries. </a:t>
            </a:r>
            <a:r>
              <a:rPr lang="en-US" sz="1200" dirty="0"/>
              <a:t>Press </a:t>
            </a:r>
            <a:r>
              <a:rPr lang="en-US" sz="1200" dirty="0" err="1">
                <a:latin typeface="Courier New" panose="02070309020205020404" pitchFamily="49" charset="0"/>
                <a:cs typeface="Courier New" panose="02070309020205020404" pitchFamily="49" charset="0"/>
              </a:rPr>
              <a:t>Shift+Enter</a:t>
            </a:r>
            <a:r>
              <a:rPr lang="en-US" sz="1200" dirty="0"/>
              <a:t> to execute the cell</a:t>
            </a:r>
            <a:r>
              <a:rPr lang="el-GR" sz="1200" dirty="0"/>
              <a:t> </a:t>
            </a:r>
            <a:r>
              <a:rPr lang="en-US" sz="1200" dirty="0"/>
              <a:t>in </a:t>
            </a:r>
            <a:r>
              <a:rPr lang="en-US" sz="1200" dirty="0" err="1"/>
              <a:t>colab</a:t>
            </a:r>
            <a:r>
              <a:rPr lang="en-US" sz="1200" dirty="0"/>
              <a:t> cell</a:t>
            </a:r>
          </a:p>
          <a:p>
            <a:endParaRPr lang="el-GR" dirty="0"/>
          </a:p>
          <a:p>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Στο πρώτο κελί του </a:t>
            </a:r>
            <a:r>
              <a:rPr lang="el-GR" sz="1200" kern="1200" dirty="0" err="1">
                <a:solidFill>
                  <a:schemeClr val="tx1"/>
                </a:solidFill>
                <a:effectLst/>
                <a:latin typeface="+mn-lt"/>
                <a:ea typeface="+mn-ea"/>
                <a:cs typeface="+mn-cs"/>
              </a:rPr>
              <a:t>colab</a:t>
            </a:r>
            <a:r>
              <a:rPr lang="el-GR" sz="1200" kern="1200" dirty="0">
                <a:solidFill>
                  <a:schemeClr val="tx1"/>
                </a:solidFill>
                <a:effectLst/>
                <a:latin typeface="+mn-lt"/>
                <a:ea typeface="+mn-ea"/>
                <a:cs typeface="+mn-cs"/>
              </a:rPr>
              <a:t>, μπορούμε τώρα να εισάγουμε βιβλιοθήκες </a:t>
            </a:r>
            <a:r>
              <a:rPr lang="el-GR" sz="1200" kern="1200" dirty="0" err="1">
                <a:solidFill>
                  <a:schemeClr val="tx1"/>
                </a:solidFill>
                <a:effectLst/>
                <a:latin typeface="+mn-lt"/>
                <a:ea typeface="+mn-ea"/>
                <a:cs typeface="+mn-cs"/>
              </a:rPr>
              <a:t>python</a:t>
            </a:r>
            <a:r>
              <a:rPr lang="el-GR" sz="1200" kern="1200" dirty="0">
                <a:solidFill>
                  <a:schemeClr val="tx1"/>
                </a:solidFill>
                <a:effectLst/>
                <a:latin typeface="+mn-lt"/>
                <a:ea typeface="+mn-ea"/>
                <a:cs typeface="+mn-cs"/>
              </a:rPr>
              <a:t>. </a:t>
            </a:r>
          </a:p>
          <a:p>
            <a:r>
              <a:rPr lang="el-GR" sz="1200" kern="1200" dirty="0">
                <a:solidFill>
                  <a:schemeClr val="tx1"/>
                </a:solidFill>
                <a:effectLst/>
                <a:latin typeface="+mn-lt"/>
                <a:ea typeface="+mn-ea"/>
                <a:cs typeface="+mn-cs"/>
              </a:rPr>
              <a:t>Πατώντας </a:t>
            </a:r>
            <a:r>
              <a:rPr lang="el-GR" sz="1200" kern="1200" dirty="0" err="1">
                <a:solidFill>
                  <a:schemeClr val="tx1"/>
                </a:solidFill>
                <a:effectLst/>
                <a:latin typeface="+mn-lt"/>
                <a:ea typeface="+mn-ea"/>
                <a:cs typeface="+mn-cs"/>
              </a:rPr>
              <a:t>Shift</a:t>
            </a:r>
            <a:r>
              <a:rPr lang="el-GR" sz="1200" kern="1200" dirty="0">
                <a:solidFill>
                  <a:schemeClr val="tx1"/>
                </a:solidFill>
                <a:effectLst/>
                <a:latin typeface="+mn-lt"/>
                <a:ea typeface="+mn-ea"/>
                <a:cs typeface="+mn-cs"/>
              </a:rPr>
              <a:t> + </a:t>
            </a:r>
            <a:r>
              <a:rPr lang="el-GR" sz="1200" kern="1200" dirty="0" err="1">
                <a:solidFill>
                  <a:schemeClr val="tx1"/>
                </a:solidFill>
                <a:effectLst/>
                <a:latin typeface="+mn-lt"/>
                <a:ea typeface="+mn-ea"/>
                <a:cs typeface="+mn-cs"/>
              </a:rPr>
              <a:t>Enter</a:t>
            </a:r>
            <a:r>
              <a:rPr lang="el-GR" sz="1200" kern="1200" dirty="0">
                <a:solidFill>
                  <a:schemeClr val="tx1"/>
                </a:solidFill>
                <a:effectLst/>
                <a:latin typeface="+mn-lt"/>
                <a:ea typeface="+mn-ea"/>
                <a:cs typeface="+mn-cs"/>
              </a:rPr>
              <a:t> εκτελείται το περιεχόμενο του κελιού</a:t>
            </a:r>
          </a:p>
          <a:p>
            <a:r>
              <a:rPr lang="el-GR" sz="1200" kern="1200" dirty="0">
                <a:solidFill>
                  <a:schemeClr val="tx1"/>
                </a:solidFill>
                <a:effectLst/>
                <a:latin typeface="+mn-lt"/>
                <a:ea typeface="+mn-ea"/>
                <a:cs typeface="+mn-cs"/>
              </a:rPr>
              <a:t> </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30</a:t>
            </a:fld>
            <a:endParaRPr lang="en-US"/>
          </a:p>
        </p:txBody>
      </p:sp>
    </p:spTree>
    <p:extLst>
      <p:ext uri="{BB962C8B-B14F-4D97-AF65-F5344CB8AC3E}">
        <p14:creationId xmlns:p14="http://schemas.microsoft.com/office/powerpoint/2010/main" val="3820565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the second cell of the </a:t>
            </a:r>
            <a:r>
              <a:rPr lang="en-US" dirty="0" err="1"/>
              <a:t>colab</a:t>
            </a:r>
            <a:r>
              <a:rPr lang="en-US" dirty="0"/>
              <a:t> notebook, we can now open cmoa.csv file from the </a:t>
            </a:r>
            <a:r>
              <a:rPr lang="en-US" dirty="0" err="1"/>
              <a:t>Github</a:t>
            </a:r>
            <a:r>
              <a:rPr lang="en-US" dirty="0"/>
              <a:t> of Carnegie Museum of Art</a:t>
            </a:r>
            <a:endParaRPr lang="el-GR" dirty="0"/>
          </a:p>
          <a:p>
            <a:endParaRPr lang="el-GR" dirty="0"/>
          </a:p>
          <a:p>
            <a:r>
              <a:rPr lang="el-GR" sz="1200" kern="1200" dirty="0">
                <a:solidFill>
                  <a:schemeClr val="tx1"/>
                </a:solidFill>
                <a:effectLst/>
                <a:latin typeface="+mn-lt"/>
                <a:ea typeface="+mn-ea"/>
                <a:cs typeface="+mn-cs"/>
              </a:rPr>
              <a:t>Στο δεύτερο κελί του </a:t>
            </a:r>
            <a:r>
              <a:rPr lang="el-GR" sz="1200" kern="1200" dirty="0" err="1">
                <a:solidFill>
                  <a:schemeClr val="tx1"/>
                </a:solidFill>
                <a:effectLst/>
                <a:latin typeface="+mn-lt"/>
                <a:ea typeface="+mn-ea"/>
                <a:cs typeface="+mn-cs"/>
              </a:rPr>
              <a:t>notebook</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colab</a:t>
            </a:r>
            <a:r>
              <a:rPr lang="el-GR" sz="1200" kern="1200" dirty="0">
                <a:solidFill>
                  <a:schemeClr val="tx1"/>
                </a:solidFill>
                <a:effectLst/>
                <a:latin typeface="+mn-lt"/>
                <a:ea typeface="+mn-ea"/>
                <a:cs typeface="+mn-cs"/>
              </a:rPr>
              <a:t>, μπορούμε τώρα να ανοίξουμε το αρχείο cmoa.csv από το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του Μουσείου Τέχνης </a:t>
            </a:r>
            <a:r>
              <a:rPr lang="el-GR" sz="1200" kern="1200" dirty="0" err="1">
                <a:solidFill>
                  <a:schemeClr val="tx1"/>
                </a:solidFill>
                <a:effectLst/>
                <a:latin typeface="+mn-lt"/>
                <a:ea typeface="+mn-ea"/>
                <a:cs typeface="+mn-cs"/>
              </a:rPr>
              <a:t>Carnegie</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31</a:t>
            </a:fld>
            <a:endParaRPr lang="en-US"/>
          </a:p>
        </p:txBody>
      </p:sp>
    </p:spTree>
    <p:extLst>
      <p:ext uri="{BB962C8B-B14F-4D97-AF65-F5344CB8AC3E}">
        <p14:creationId xmlns:p14="http://schemas.microsoft.com/office/powerpoint/2010/main" val="3084023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third cell of the </a:t>
            </a:r>
            <a:r>
              <a:rPr lang="en-US" dirty="0" err="1"/>
              <a:t>colab</a:t>
            </a:r>
            <a:r>
              <a:rPr lang="en-US" dirty="0"/>
              <a:t> notebook, we can now write </a:t>
            </a:r>
            <a:r>
              <a:rPr lang="en-US" dirty="0" err="1"/>
              <a:t>data.columns</a:t>
            </a:r>
            <a:r>
              <a:rPr lang="en-US" dirty="0"/>
              <a:t> to see the names of the columns of the dataset</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br>
              <a:rPr lang="el-GR" dirty="0"/>
            </a:br>
            <a:r>
              <a:rPr lang="el-GR" sz="1200" b="0" i="0" kern="1200" dirty="0">
                <a:solidFill>
                  <a:schemeClr val="tx1"/>
                </a:solidFill>
                <a:effectLst/>
                <a:latin typeface="+mn-lt"/>
                <a:ea typeface="+mn-ea"/>
                <a:cs typeface="+mn-cs"/>
              </a:rPr>
              <a:t>Στο τρίτο κελί του </a:t>
            </a:r>
            <a:r>
              <a:rPr lang="el-GR" sz="1200" b="0" i="0" kern="1200" dirty="0" err="1">
                <a:solidFill>
                  <a:schemeClr val="tx1"/>
                </a:solidFill>
                <a:effectLst/>
                <a:latin typeface="+mn-lt"/>
                <a:ea typeface="+mn-ea"/>
                <a:cs typeface="+mn-cs"/>
              </a:rPr>
              <a:t>notebook</a:t>
            </a:r>
            <a:r>
              <a:rPr lang="el-GR" sz="1200" b="0" i="0" kern="1200" dirty="0">
                <a:solidFill>
                  <a:schemeClr val="tx1"/>
                </a:solidFill>
                <a:effectLst/>
                <a:latin typeface="+mn-lt"/>
                <a:ea typeface="+mn-ea"/>
                <a:cs typeface="+mn-cs"/>
              </a:rPr>
              <a:t> </a:t>
            </a:r>
            <a:r>
              <a:rPr lang="el-GR" sz="1200" b="0" i="0" kern="1200" dirty="0" err="1">
                <a:solidFill>
                  <a:schemeClr val="tx1"/>
                </a:solidFill>
                <a:effectLst/>
                <a:latin typeface="+mn-lt"/>
                <a:ea typeface="+mn-ea"/>
                <a:cs typeface="+mn-cs"/>
              </a:rPr>
              <a:t>colab</a:t>
            </a:r>
            <a:r>
              <a:rPr lang="el-GR" sz="1200" b="0" i="0" kern="1200" dirty="0">
                <a:solidFill>
                  <a:schemeClr val="tx1"/>
                </a:solidFill>
                <a:effectLst/>
                <a:latin typeface="+mn-lt"/>
                <a:ea typeface="+mn-ea"/>
                <a:cs typeface="+mn-cs"/>
              </a:rPr>
              <a:t>, μπορούμε τώρα να γράψουμε </a:t>
            </a:r>
            <a:r>
              <a:rPr lang="el-GR" sz="1200" b="0" i="0" kern="1200" dirty="0" err="1">
                <a:solidFill>
                  <a:schemeClr val="tx1"/>
                </a:solidFill>
                <a:effectLst/>
                <a:latin typeface="+mn-lt"/>
                <a:ea typeface="+mn-ea"/>
                <a:cs typeface="+mn-cs"/>
              </a:rPr>
              <a:t>data.columns</a:t>
            </a:r>
            <a:r>
              <a:rPr lang="el-GR" sz="1200" b="0" i="0" kern="1200" dirty="0">
                <a:solidFill>
                  <a:schemeClr val="tx1"/>
                </a:solidFill>
                <a:effectLst/>
                <a:latin typeface="+mn-lt"/>
                <a:ea typeface="+mn-ea"/>
                <a:cs typeface="+mn-cs"/>
              </a:rPr>
              <a:t> για να δούμε τα ονόματα των στηλών των δεδομένων</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32</a:t>
            </a:fld>
            <a:endParaRPr lang="en-US"/>
          </a:p>
        </p:txBody>
      </p:sp>
    </p:spTree>
    <p:extLst>
      <p:ext uri="{BB962C8B-B14F-4D97-AF65-F5344CB8AC3E}">
        <p14:creationId xmlns:p14="http://schemas.microsoft.com/office/powerpoint/2010/main" val="405494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There are two methods for selecting a column in a Data Frame. With the first method we subset the data frame using column name. With the second method we use the column name as an attribute. </a:t>
            </a:r>
            <a:endParaRPr lang="el-GR" dirty="0"/>
          </a:p>
          <a:p>
            <a:endParaRPr lang="el-GR" dirty="0"/>
          </a:p>
          <a:p>
            <a:r>
              <a:rPr lang="el-GR" sz="1200" kern="1200" dirty="0">
                <a:solidFill>
                  <a:schemeClr val="tx1"/>
                </a:solidFill>
                <a:effectLst/>
                <a:latin typeface="+mn-lt"/>
                <a:ea typeface="+mn-ea"/>
                <a:cs typeface="+mn-cs"/>
              </a:rPr>
              <a:t>Υπάρχουν δύο μέθοδοι για την επιλογή μιας στήλης σε ένα πλαίσιο δεδομένων. Με την πρώτη μέθοδο απομονώνουμε το πλαίσιο δεδομένων χρησιμοποιώντας όνομα στήλης. Με τη δεύτερη μέθοδο χρησιμοποιούμε το όνομα της στήλης ως χαρακτηριστικό.</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33</a:t>
            </a:fld>
            <a:endParaRPr lang="en-US"/>
          </a:p>
        </p:txBody>
      </p:sp>
    </p:spTree>
    <p:extLst>
      <p:ext uri="{BB962C8B-B14F-4D97-AF65-F5344CB8AC3E}">
        <p14:creationId xmlns:p14="http://schemas.microsoft.com/office/powerpoint/2010/main" val="1673101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250000"/>
              </a:lnSpc>
            </a:pPr>
            <a:r>
              <a:rPr lang="en-US" dirty="0"/>
              <a:t>Using "group by" method we can split the data into groups based on some criteria. We can then calculate statistics (or apply a function) to each group. An example is presented in this slide grouping data in column medium and taking the mean value for </a:t>
            </a:r>
            <a:r>
              <a:rPr lang="en-US" sz="1200" i="1" dirty="0">
                <a:solidFill>
                  <a:schemeClr val="accent1">
                    <a:lumMod val="75000"/>
                  </a:schemeClr>
                </a:solidFill>
                <a:latin typeface="Courier New" panose="02070309020205020404" pitchFamily="49" charset="0"/>
                <a:cs typeface="Courier New" panose="02070309020205020404" pitchFamily="49" charset="0"/>
              </a:rPr>
              <a:t>each numeric column per each group</a:t>
            </a:r>
            <a:r>
              <a:rPr lang="en-US" dirty="0"/>
              <a:t>.</a:t>
            </a:r>
          </a:p>
          <a:p>
            <a:endParaRPr lang="el-GR" dirty="0"/>
          </a:p>
          <a:p>
            <a:r>
              <a:rPr lang="el-GR" sz="1200" kern="1200" dirty="0">
                <a:solidFill>
                  <a:schemeClr val="tx1"/>
                </a:solidFill>
                <a:effectLst/>
                <a:latin typeface="+mn-lt"/>
                <a:ea typeface="+mn-ea"/>
                <a:cs typeface="+mn-cs"/>
              </a:rPr>
              <a:t>Με τη μέθοδο "</a:t>
            </a:r>
            <a:r>
              <a:rPr lang="el-GR" sz="1200" kern="1200" dirty="0" err="1">
                <a:solidFill>
                  <a:schemeClr val="tx1"/>
                </a:solidFill>
                <a:effectLst/>
                <a:latin typeface="+mn-lt"/>
                <a:ea typeface="+mn-ea"/>
                <a:cs typeface="+mn-cs"/>
              </a:rPr>
              <a:t>group</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by</a:t>
            </a:r>
            <a:r>
              <a:rPr lang="el-GR" sz="1200" kern="1200" dirty="0">
                <a:solidFill>
                  <a:schemeClr val="tx1"/>
                </a:solidFill>
                <a:effectLst/>
                <a:latin typeface="+mn-lt"/>
                <a:ea typeface="+mn-ea"/>
                <a:cs typeface="+mn-cs"/>
              </a:rPr>
              <a:t>" μπορούμε να χωρίσουμε τα δεδομένα σε ομάδες βάσει ορισμένων κριτηρίων. Στη συνέχεια, μπορούμε να υπολογίσουμε στατιστικά στοιχεία (ή να εφαρμόσουμε μια συνάρτηση) σε κάθε ομάδα. Ένα παράδειγμα παρουσιάζεται σε αυτά τα δεδομένα χρησιμοποιώντας τη στήλη μέσο για ομαδοποίηση και λαμβάνοντας τη μέση τιμή για κάθε αριθμητική στήλη ανά διαφορετικό μέσο.</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34</a:t>
            </a:fld>
            <a:endParaRPr lang="en-US"/>
          </a:p>
        </p:txBody>
      </p:sp>
    </p:spTree>
    <p:extLst>
      <p:ext uri="{BB962C8B-B14F-4D97-AF65-F5344CB8AC3E}">
        <p14:creationId xmlns:p14="http://schemas.microsoft.com/office/powerpoint/2010/main" val="3124803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An example is presented in this slide grouping data in column medium and taking the mean value for </a:t>
            </a:r>
            <a:r>
              <a:rPr lang="en-US" sz="1200" i="1" dirty="0">
                <a:solidFill>
                  <a:schemeClr val="accent1">
                    <a:lumMod val="75000"/>
                  </a:schemeClr>
                </a:solidFill>
                <a:latin typeface="Courier New" panose="02070309020205020404" pitchFamily="49" charset="0"/>
                <a:cs typeface="Courier New" panose="02070309020205020404" pitchFamily="49" charset="0"/>
              </a:rPr>
              <a:t>a specific numeric column per each group</a:t>
            </a:r>
            <a:r>
              <a:rPr lang="en-US" dirty="0"/>
              <a:t>.</a:t>
            </a:r>
          </a:p>
          <a:p>
            <a:r>
              <a:rPr lang="en-US" sz="1200" dirty="0">
                <a:solidFill>
                  <a:schemeClr val="tx1">
                    <a:lumMod val="50000"/>
                    <a:lumOff val="50000"/>
                  </a:schemeClr>
                </a:solidFill>
              </a:rPr>
              <a:t>If single brackets are used to specify the column (e.g. '</a:t>
            </a:r>
            <a:r>
              <a:rPr lang="en-US" sz="1200" dirty="0" err="1">
                <a:solidFill>
                  <a:schemeClr val="tx1">
                    <a:lumMod val="50000"/>
                    <a:lumOff val="50000"/>
                  </a:schemeClr>
                </a:solidFill>
              </a:rPr>
              <a:t>item_width</a:t>
            </a:r>
            <a:r>
              <a:rPr lang="en-US" sz="1200" dirty="0">
                <a:solidFill>
                  <a:schemeClr val="tx1">
                    <a:lumMod val="50000"/>
                    <a:lumOff val="50000"/>
                  </a:schemeClr>
                </a:solidFill>
              </a:rPr>
              <a:t>), then the output is Pandas Series object. When double brackets are used the output is a Data Frame.</a:t>
            </a:r>
          </a:p>
          <a:p>
            <a:endParaRPr lang="en-US" sz="12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Ένα παράδειγμα παρουσιάζεται σε αυτά τα δεδομένα χρησιμοποιώντας ως ομαδοποίηση τη στήλη μέσο  και λαμβάνοντας τη μέση τιμή για μια συγκεκριμένη αριθμητική στήλη ανά ομάδα μέσου.</a:t>
            </a:r>
            <a:r>
              <a:rPr lang="el-GR" dirty="0">
                <a:effectLst/>
              </a:rPr>
              <a:t> </a:t>
            </a:r>
            <a:r>
              <a:rPr lang="el-GR" sz="1200" kern="1200" dirty="0">
                <a:solidFill>
                  <a:schemeClr val="tx1"/>
                </a:solidFill>
                <a:effectLst/>
                <a:latin typeface="+mn-lt"/>
                <a:ea typeface="+mn-ea"/>
                <a:cs typeface="+mn-cs"/>
              </a:rPr>
              <a:t>Εάν χρησιμοποιήσουμε παρένθεση για να καθορίσουμε τη στήλη (π.χ. '</a:t>
            </a:r>
            <a:r>
              <a:rPr lang="el-GR" sz="1200" kern="1200" dirty="0" err="1">
                <a:solidFill>
                  <a:schemeClr val="tx1"/>
                </a:solidFill>
                <a:effectLst/>
                <a:latin typeface="+mn-lt"/>
                <a:ea typeface="+mn-ea"/>
                <a:cs typeface="+mn-cs"/>
              </a:rPr>
              <a:t>item_width</a:t>
            </a:r>
            <a:r>
              <a:rPr lang="el-GR" sz="1200" kern="1200" dirty="0">
                <a:solidFill>
                  <a:schemeClr val="tx1"/>
                </a:solidFill>
                <a:effectLst/>
                <a:latin typeface="+mn-lt"/>
                <a:ea typeface="+mn-ea"/>
                <a:cs typeface="+mn-cs"/>
              </a:rPr>
              <a:t>), τότε η έξοδος είναι αντικείμενο </a:t>
            </a:r>
            <a:r>
              <a:rPr lang="el-GR" sz="1200" kern="1200" dirty="0" err="1">
                <a:solidFill>
                  <a:schemeClr val="tx1"/>
                </a:solidFill>
                <a:effectLst/>
                <a:latin typeface="+mn-lt"/>
                <a:ea typeface="+mn-ea"/>
                <a:cs typeface="+mn-cs"/>
              </a:rPr>
              <a:t>Pandas</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Series</a:t>
            </a:r>
            <a:r>
              <a:rPr lang="el-GR" sz="1200" kern="1200" dirty="0">
                <a:solidFill>
                  <a:schemeClr val="tx1"/>
                </a:solidFill>
                <a:effectLst/>
                <a:latin typeface="+mn-lt"/>
                <a:ea typeface="+mn-ea"/>
                <a:cs typeface="+mn-cs"/>
              </a:rPr>
              <a:t>. Όταν χρησιμοποιείται διπλή </a:t>
            </a:r>
            <a:r>
              <a:rPr lang="el-GR" sz="1200" kern="1200" dirty="0" err="1">
                <a:solidFill>
                  <a:schemeClr val="tx1"/>
                </a:solidFill>
                <a:effectLst/>
                <a:latin typeface="+mn-lt"/>
                <a:ea typeface="+mn-ea"/>
                <a:cs typeface="+mn-cs"/>
              </a:rPr>
              <a:t>αγγύλη</a:t>
            </a:r>
            <a:r>
              <a:rPr lang="el-GR" sz="1200" kern="1200" dirty="0">
                <a:solidFill>
                  <a:schemeClr val="tx1"/>
                </a:solidFill>
                <a:effectLst/>
                <a:latin typeface="+mn-lt"/>
                <a:ea typeface="+mn-ea"/>
                <a:cs typeface="+mn-cs"/>
              </a:rPr>
              <a:t>, η έξοδος είναι ένα πλαίσιο δεδομένων </a:t>
            </a:r>
            <a:r>
              <a:rPr lang="en-US" sz="1200" kern="1200" dirty="0" err="1">
                <a:solidFill>
                  <a:schemeClr val="tx1"/>
                </a:solidFill>
                <a:effectLst/>
                <a:latin typeface="+mn-lt"/>
                <a:ea typeface="+mn-ea"/>
                <a:cs typeface="+mn-cs"/>
              </a:rPr>
              <a:t>dataframe</a:t>
            </a:r>
            <a:r>
              <a:rPr lang="el-GR" sz="1200" kern="1200" dirty="0">
                <a:solidFill>
                  <a:schemeClr val="tx1"/>
                </a:solidFill>
                <a:effectLst/>
                <a:latin typeface="+mn-lt"/>
                <a:ea typeface="+mn-ea"/>
                <a:cs typeface="+mn-cs"/>
              </a:rPr>
              <a:t>.</a:t>
            </a:r>
          </a:p>
          <a:p>
            <a:endParaRPr lang="en-US" dirty="0"/>
          </a:p>
          <a:p>
            <a:r>
              <a:rPr lang="en-US" sz="1200" b="0" i="0" kern="1200" dirty="0">
                <a:solidFill>
                  <a:schemeClr val="tx1"/>
                </a:solidFill>
                <a:effectLst/>
                <a:latin typeface="+mn-lt"/>
                <a:ea typeface="+mn-ea"/>
                <a:cs typeface="+mn-cs"/>
              </a:rPr>
              <a:t>A Series is a one-dimensional object that can hold any data type such as integers, floats and strings.</a:t>
            </a:r>
          </a:p>
          <a:p>
            <a:r>
              <a:rPr lang="en-US" sz="1200" b="0" i="0" kern="1200" dirty="0">
                <a:solidFill>
                  <a:schemeClr val="tx1"/>
                </a:solidFill>
                <a:effectLst/>
                <a:latin typeface="+mn-lt"/>
                <a:ea typeface="+mn-ea"/>
                <a:cs typeface="+mn-cs"/>
              </a:rPr>
              <a:t>A </a:t>
            </a:r>
            <a:r>
              <a:rPr lang="en-US" sz="1200" b="0" i="0" kern="1200" dirty="0" err="1">
                <a:solidFill>
                  <a:schemeClr val="tx1"/>
                </a:solidFill>
                <a:effectLst/>
                <a:latin typeface="+mn-lt"/>
                <a:ea typeface="+mn-ea"/>
                <a:cs typeface="+mn-cs"/>
              </a:rPr>
              <a:t>DataFrame</a:t>
            </a:r>
            <a:r>
              <a:rPr lang="en-US" sz="1200" b="0" i="0" kern="1200" dirty="0">
                <a:solidFill>
                  <a:schemeClr val="tx1"/>
                </a:solidFill>
                <a:effectLst/>
                <a:latin typeface="+mn-lt"/>
                <a:ea typeface="+mn-ea"/>
                <a:cs typeface="+mn-cs"/>
              </a:rPr>
              <a:t> is a two dimensional object that can have columns with potential different types. </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35</a:t>
            </a:fld>
            <a:endParaRPr lang="en-US"/>
          </a:p>
        </p:txBody>
      </p:sp>
    </p:spTree>
    <p:extLst>
      <p:ext uri="{BB962C8B-B14F-4D97-AF65-F5344CB8AC3E}">
        <p14:creationId xmlns:p14="http://schemas.microsoft.com/office/powerpoint/2010/main" val="3198171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subset the data we can apply Boolean indexing. This indexing is commonly known as a filter.  For instance, in this slide we present an example to subset the rows in which the item width value is greater than 13. Any Boolean operator can be used to subset the data.</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l-GR" sz="1200" kern="1200" dirty="0">
                <a:solidFill>
                  <a:schemeClr val="tx1"/>
                </a:solidFill>
                <a:effectLst/>
                <a:latin typeface="+mn-lt"/>
                <a:ea typeface="+mn-ea"/>
                <a:cs typeface="+mn-cs"/>
              </a:rPr>
              <a:t>Για να </a:t>
            </a:r>
            <a:r>
              <a:rPr lang="el-GR" sz="1200" kern="1200" dirty="0" err="1">
                <a:solidFill>
                  <a:schemeClr val="tx1"/>
                </a:solidFill>
                <a:effectLst/>
                <a:latin typeface="+mn-lt"/>
                <a:ea typeface="+mn-ea"/>
                <a:cs typeface="+mn-cs"/>
              </a:rPr>
              <a:t>υποδειγματίσουμε</a:t>
            </a:r>
            <a:r>
              <a:rPr lang="el-GR" sz="1200" kern="1200" dirty="0">
                <a:solidFill>
                  <a:schemeClr val="tx1"/>
                </a:solidFill>
                <a:effectLst/>
                <a:latin typeface="+mn-lt"/>
                <a:ea typeface="+mn-ea"/>
                <a:cs typeface="+mn-cs"/>
              </a:rPr>
              <a:t> τα δεδομένα μπορούμε να εφαρμόζουμε </a:t>
            </a:r>
            <a:r>
              <a:rPr lang="el-GR" sz="1200" kern="1200" dirty="0" err="1">
                <a:solidFill>
                  <a:schemeClr val="tx1"/>
                </a:solidFill>
                <a:effectLst/>
                <a:latin typeface="+mn-lt"/>
                <a:ea typeface="+mn-ea"/>
                <a:cs typeface="+mn-cs"/>
              </a:rPr>
              <a:t>Boolean</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indexing</a:t>
            </a:r>
            <a:r>
              <a:rPr lang="el-GR" sz="1200" kern="1200" dirty="0">
                <a:solidFill>
                  <a:schemeClr val="tx1"/>
                </a:solidFill>
                <a:effectLst/>
                <a:latin typeface="+mn-lt"/>
                <a:ea typeface="+mn-ea"/>
                <a:cs typeface="+mn-cs"/>
              </a:rPr>
              <a:t>. Αυτή η ευρετηρίαση είναι κοινώς γνωστή ως φίλτρο. Για παράδειγμα, σε αυτή τη διαφάνεια παρουσιάζουμε ένα παράδειγμα επιλογής των γραμμών στις οποίες η τιμή πλάτους αντικειμένων είναι μεγαλύτερη από 13. Μπορεί να χρησιμοποιηθεί οποιοσδήποτε τελεστής </a:t>
            </a:r>
            <a:r>
              <a:rPr lang="el-GR" sz="1200" kern="1200" dirty="0" err="1">
                <a:solidFill>
                  <a:schemeClr val="tx1"/>
                </a:solidFill>
                <a:effectLst/>
                <a:latin typeface="+mn-lt"/>
                <a:ea typeface="+mn-ea"/>
                <a:cs typeface="+mn-cs"/>
              </a:rPr>
              <a:t>Boolean</a:t>
            </a:r>
            <a:r>
              <a:rPr lang="el-GR" sz="1200" kern="1200" dirty="0">
                <a:solidFill>
                  <a:schemeClr val="tx1"/>
                </a:solidFill>
                <a:effectLst/>
                <a:latin typeface="+mn-lt"/>
                <a:ea typeface="+mn-ea"/>
                <a:cs typeface="+mn-cs"/>
              </a:rPr>
              <a:t> για να υποδιαιρέσουμε τα δεδομένα.</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36</a:t>
            </a:fld>
            <a:endParaRPr lang="en-US"/>
          </a:p>
        </p:txBody>
      </p:sp>
    </p:spTree>
    <p:extLst>
      <p:ext uri="{BB962C8B-B14F-4D97-AF65-F5344CB8AC3E}">
        <p14:creationId xmlns:p14="http://schemas.microsoft.com/office/powerpoint/2010/main" val="1274726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There are a number of ways to subset the Data Frame:</a:t>
            </a:r>
          </a:p>
          <a:p>
            <a:pPr marL="600075" lvl="1" indent="-257175">
              <a:buFont typeface="Arial" panose="020B0604020202020204" pitchFamily="34" charset="0"/>
              <a:buChar char="•"/>
            </a:pPr>
            <a:r>
              <a:rPr lang="en-US" dirty="0"/>
              <a:t>one or more columns;</a:t>
            </a:r>
          </a:p>
          <a:p>
            <a:pPr marL="600075" lvl="1" indent="-257175">
              <a:buFont typeface="Arial" panose="020B0604020202020204" pitchFamily="34" charset="0"/>
              <a:buChar char="•"/>
            </a:pPr>
            <a:r>
              <a:rPr lang="en-US" dirty="0"/>
              <a:t>one or more rows;</a:t>
            </a:r>
          </a:p>
          <a:p>
            <a:pPr marL="600075" lvl="1" indent="-257175">
              <a:buFont typeface="Arial" panose="020B0604020202020204" pitchFamily="34" charset="0"/>
              <a:buChar char="•"/>
            </a:pPr>
            <a:r>
              <a:rPr lang="en-US" dirty="0"/>
              <a:t>a subset of rows and columns.</a:t>
            </a:r>
          </a:p>
          <a:p>
            <a:pPr marL="600075" lvl="1" indent="-257175">
              <a:buFont typeface="Arial" panose="020B0604020202020204" pitchFamily="34" charset="0"/>
              <a:buChar char="•"/>
            </a:pPr>
            <a:endParaRPr lang="en-US" dirty="0"/>
          </a:p>
          <a:p>
            <a:pPr marL="600075" lvl="1" indent="-257175">
              <a:buFont typeface="Arial" panose="020B0604020202020204" pitchFamily="34" charset="0"/>
              <a:buChar char="•"/>
            </a:pPr>
            <a:endParaRPr lang="en-US" dirty="0"/>
          </a:p>
          <a:p>
            <a:pPr lvl="1"/>
            <a:r>
              <a:rPr lang="en-US" dirty="0"/>
              <a:t>Rows and columns can be selected by their position or label </a:t>
            </a:r>
          </a:p>
          <a:p>
            <a:endParaRPr lang="el-GR" dirty="0"/>
          </a:p>
          <a:p>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Υπάρχουν διάφοροι τρόποι επιλογής ενός υποσυνόλου του πλαισίου δεδομένων: Επιλογή μίας ή περισσότερων στηλών·</a:t>
            </a:r>
          </a:p>
          <a:p>
            <a:r>
              <a:rPr lang="el-GR" sz="1200" kern="1200" dirty="0">
                <a:solidFill>
                  <a:schemeClr val="tx1"/>
                </a:solidFill>
                <a:effectLst/>
                <a:latin typeface="+mn-lt"/>
                <a:ea typeface="+mn-ea"/>
                <a:cs typeface="+mn-cs"/>
              </a:rPr>
              <a:t>Επιλογή μίας ή περισσότερων σειρών.</a:t>
            </a:r>
          </a:p>
          <a:p>
            <a:r>
              <a:rPr lang="el-GR" sz="1200" kern="1200" dirty="0">
                <a:solidFill>
                  <a:schemeClr val="tx1"/>
                </a:solidFill>
                <a:effectLst/>
                <a:latin typeface="+mn-lt"/>
                <a:ea typeface="+mn-ea"/>
                <a:cs typeface="+mn-cs"/>
              </a:rPr>
              <a:t>Επιλογή </a:t>
            </a:r>
            <a:r>
              <a:rPr lang="el-GR" sz="1200" kern="1200" dirty="0" err="1">
                <a:solidFill>
                  <a:schemeClr val="tx1"/>
                </a:solidFill>
                <a:effectLst/>
                <a:latin typeface="+mn-lt"/>
                <a:ea typeface="+mn-ea"/>
                <a:cs typeface="+mn-cs"/>
              </a:rPr>
              <a:t>υποσύνολου</a:t>
            </a:r>
            <a:r>
              <a:rPr lang="el-GR" sz="1200" kern="1200" dirty="0">
                <a:solidFill>
                  <a:schemeClr val="tx1"/>
                </a:solidFill>
                <a:effectLst/>
                <a:latin typeface="+mn-lt"/>
                <a:ea typeface="+mn-ea"/>
                <a:cs typeface="+mn-cs"/>
              </a:rPr>
              <a:t> σειρών και στηλών.</a:t>
            </a:r>
          </a:p>
          <a:p>
            <a:r>
              <a:rPr lang="el-GR" sz="1200" kern="1200" dirty="0">
                <a:solidFill>
                  <a:schemeClr val="tx1"/>
                </a:solidFill>
                <a:effectLst/>
                <a:latin typeface="+mn-lt"/>
                <a:ea typeface="+mn-ea"/>
                <a:cs typeface="+mn-cs"/>
              </a:rPr>
              <a:t> </a:t>
            </a:r>
          </a:p>
          <a:p>
            <a:r>
              <a:rPr lang="el-GR" sz="1200" kern="1200" dirty="0">
                <a:solidFill>
                  <a:schemeClr val="tx1"/>
                </a:solidFill>
                <a:effectLst/>
                <a:latin typeface="+mn-lt"/>
                <a:ea typeface="+mn-ea"/>
                <a:cs typeface="+mn-cs"/>
              </a:rPr>
              <a:t> </a:t>
            </a:r>
          </a:p>
          <a:p>
            <a:r>
              <a:rPr lang="el-GR" sz="1200" kern="1200" dirty="0">
                <a:solidFill>
                  <a:schemeClr val="tx1"/>
                </a:solidFill>
                <a:effectLst/>
                <a:latin typeface="+mn-lt"/>
                <a:ea typeface="+mn-ea"/>
                <a:cs typeface="+mn-cs"/>
              </a:rPr>
              <a:t>Οι σειρές και οι στήλες μπορούν να επιλεγούν ανάλογα με τη θέση ή την ετικέτα τους</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37</a:t>
            </a:fld>
            <a:endParaRPr lang="en-US"/>
          </a:p>
        </p:txBody>
      </p:sp>
    </p:spTree>
    <p:extLst>
      <p:ext uri="{BB962C8B-B14F-4D97-AF65-F5344CB8AC3E}">
        <p14:creationId xmlns:p14="http://schemas.microsoft.com/office/powerpoint/2010/main" val="4077345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When selecting one column, it is possible to use single set of brackets, but the resulting object will be  a 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need to select more than one column and/or make the output to be a </a:t>
            </a:r>
            <a:r>
              <a:rPr lang="en-US" dirty="0" err="1"/>
              <a:t>DataFrame</a:t>
            </a:r>
            <a:r>
              <a:rPr lang="en-US" dirty="0"/>
              <a:t>, we should use double brackets.</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Όταν επιλέγετε μια στήλη, είναι δυνατή η χρήση μονής αγκύλης, αλλά το </a:t>
            </a:r>
            <a:r>
              <a:rPr lang="el-GR" sz="1200" kern="1200" dirty="0" err="1">
                <a:solidFill>
                  <a:schemeClr val="tx1"/>
                </a:solidFill>
                <a:effectLst/>
                <a:latin typeface="+mn-lt"/>
                <a:ea typeface="+mn-ea"/>
                <a:cs typeface="+mn-cs"/>
              </a:rPr>
              <a:t>προκύπτον</a:t>
            </a:r>
            <a:r>
              <a:rPr lang="el-GR" sz="1200" kern="1200" dirty="0">
                <a:solidFill>
                  <a:schemeClr val="tx1"/>
                </a:solidFill>
                <a:effectLst/>
                <a:latin typeface="+mn-lt"/>
                <a:ea typeface="+mn-ea"/>
                <a:cs typeface="+mn-cs"/>
              </a:rPr>
              <a:t> αντικείμενο θα είναι μια Σειρά. Όταν πρέπει να επιλέξουμε περισσότερες από μία στήλες  ή </a:t>
            </a:r>
            <a:r>
              <a:rPr lang="el-GR" sz="1200" kern="1200" dirty="0" err="1">
                <a:solidFill>
                  <a:schemeClr val="tx1"/>
                </a:solidFill>
                <a:effectLst/>
                <a:latin typeface="+mn-lt"/>
                <a:ea typeface="+mn-ea"/>
                <a:cs typeface="+mn-cs"/>
              </a:rPr>
              <a:t>θέλουκε</a:t>
            </a:r>
            <a:r>
              <a:rPr lang="el-GR" sz="1200" kern="1200" dirty="0">
                <a:solidFill>
                  <a:schemeClr val="tx1"/>
                </a:solidFill>
                <a:effectLst/>
                <a:latin typeface="+mn-lt"/>
                <a:ea typeface="+mn-ea"/>
                <a:cs typeface="+mn-cs"/>
              </a:rPr>
              <a:t> να κάνουμε την έξοδο να είναι ένα </a:t>
            </a:r>
            <a:r>
              <a:rPr lang="el-GR" sz="1200" kern="1200" dirty="0" err="1">
                <a:solidFill>
                  <a:schemeClr val="tx1"/>
                </a:solidFill>
                <a:effectLst/>
                <a:latin typeface="+mn-lt"/>
                <a:ea typeface="+mn-ea"/>
                <a:cs typeface="+mn-cs"/>
              </a:rPr>
              <a:t>DataFrame</a:t>
            </a:r>
            <a:r>
              <a:rPr lang="el-GR" sz="1200" kern="1200" dirty="0">
                <a:solidFill>
                  <a:schemeClr val="tx1"/>
                </a:solidFill>
                <a:effectLst/>
                <a:latin typeface="+mn-lt"/>
                <a:ea typeface="+mn-ea"/>
                <a:cs typeface="+mn-cs"/>
              </a:rPr>
              <a:t>, θα πρέπει να χρησιμοποιήσουμε διπλές αγκύλες.</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38</a:t>
            </a:fld>
            <a:endParaRPr lang="en-US"/>
          </a:p>
        </p:txBody>
      </p:sp>
    </p:spTree>
    <p:extLst>
      <p:ext uri="{BB962C8B-B14F-4D97-AF65-F5344CB8AC3E}">
        <p14:creationId xmlns:p14="http://schemas.microsoft.com/office/powerpoint/2010/main" val="1377567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need to select a range of rows, we can specify the range using colon.</a:t>
            </a:r>
          </a:p>
          <a:p>
            <a:r>
              <a:rPr lang="en-US" dirty="0"/>
              <a:t>Notice that the first row has a position 0, and the last value in the range is omitted:</a:t>
            </a:r>
          </a:p>
          <a:p>
            <a:r>
              <a:rPr lang="en-US" dirty="0"/>
              <a:t>So for 0:10 range the first 10 rows are returned with the positions starting with 0 and ending with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l-GR" sz="1200" kern="1200" dirty="0">
                <a:solidFill>
                  <a:schemeClr val="tx1"/>
                </a:solidFill>
                <a:effectLst/>
                <a:latin typeface="+mn-lt"/>
                <a:ea typeface="+mn-ea"/>
                <a:cs typeface="+mn-cs"/>
              </a:rPr>
              <a:t>Εάν χρειαστεί να επιλέξετε μια σειρά γραμμών, μπορούμε να καθορίσουμε την περιοχή χρησιμοποιώντας την άνω κάτω τελεία. Παρατηρήστε ότι η πρώτη σειρά έχει θέση 0 και παραλείπεται η τελευταία τιμή στο εύρος. Έτσι για το εύρος 0:10 θα επιστρέφουν οι πρώτες 10 σειρές δηλαδή με τις θέσεις να ξεκινούν με 0 και τελειώνουν με 9</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39</a:t>
            </a:fld>
            <a:endParaRPr lang="en-US"/>
          </a:p>
        </p:txBody>
      </p:sp>
    </p:spTree>
    <p:extLst>
      <p:ext uri="{BB962C8B-B14F-4D97-AF65-F5344CB8AC3E}">
        <p14:creationId xmlns:p14="http://schemas.microsoft.com/office/powerpoint/2010/main" val="198795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Here we introduce the terms </a:t>
            </a:r>
            <a:r>
              <a:rPr lang="en-US" dirty="0" err="1"/>
              <a:t>github</a:t>
            </a:r>
            <a:r>
              <a:rPr lang="en-US" dirty="0"/>
              <a:t> and </a:t>
            </a:r>
            <a:r>
              <a:rPr lang="en-US" dirty="0" err="1"/>
              <a:t>colab</a:t>
            </a:r>
            <a:r>
              <a:rPr lang="en-US" dirty="0"/>
              <a:t>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GitHub is a platform for sharing and collaborating on code repositories. In a GitHub repository, the README functions as an overview of the repository and its contents. In the museum context, the README may act as a guide for how institutions have chosen to share their collections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solidFill>
              </a:rPr>
              <a:t>Colab</a:t>
            </a:r>
            <a:r>
              <a:rPr lang="en-US" sz="1200" dirty="0">
                <a:solidFill>
                  <a:prstClr val="black"/>
                </a:solidFill>
              </a:rPr>
              <a:t> environment is a free cloud service based on </a:t>
            </a:r>
            <a:r>
              <a:rPr lang="en-US" sz="1200" dirty="0" err="1">
                <a:solidFill>
                  <a:prstClr val="black"/>
                </a:solidFill>
              </a:rPr>
              <a:t>Jupyter</a:t>
            </a:r>
            <a:r>
              <a:rPr lang="en-US" sz="1200" dirty="0">
                <a:solidFill>
                  <a:prstClr val="black"/>
                </a:solidFill>
              </a:rPr>
              <a:t> Notebooks. One can write and execute python scripts, save and share the analyses, and access powerful computing resources, all for free from a web browser</a:t>
            </a:r>
          </a:p>
          <a:p>
            <a:endParaRPr lang="en-US" dirty="0"/>
          </a:p>
          <a:p>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είναι μια πλατφόρμα για την κοινή χρήση και τη συνεργασία σε αποθήκες κώδικα. Σε ένα αποθετήριο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το README λειτουργεί ως επισκόπηση του αποθετηρίου και των περιεχομένων του. Στο πλαίσιο του μουσείου, το README μπορεί να αποτελέσει οδηγό για τον τρόπο με τον οποίο τα ιδρύματα επέλεξαν να μοιραστούν τα δεδομένα συλλογής τους.</a:t>
            </a:r>
          </a:p>
          <a:p>
            <a:r>
              <a:rPr lang="el-GR" sz="1200" kern="1200" dirty="0">
                <a:solidFill>
                  <a:schemeClr val="tx1"/>
                </a:solidFill>
                <a:effectLst/>
                <a:latin typeface="+mn-lt"/>
                <a:ea typeface="+mn-ea"/>
                <a:cs typeface="+mn-cs"/>
              </a:rPr>
              <a:t>Το </a:t>
            </a:r>
            <a:r>
              <a:rPr lang="en-US" sz="1200" kern="1200" dirty="0" err="1">
                <a:solidFill>
                  <a:schemeClr val="tx1"/>
                </a:solidFill>
                <a:effectLst/>
                <a:latin typeface="+mn-lt"/>
                <a:ea typeface="+mn-ea"/>
                <a:cs typeface="+mn-cs"/>
              </a:rPr>
              <a:t>colab</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είναι μια δωρεάν υπηρεσία </a:t>
            </a:r>
            <a:r>
              <a:rPr lang="el-GR" sz="1200" kern="1200" dirty="0" err="1">
                <a:solidFill>
                  <a:schemeClr val="tx1"/>
                </a:solidFill>
                <a:effectLst/>
                <a:latin typeface="+mn-lt"/>
                <a:ea typeface="+mn-ea"/>
                <a:cs typeface="+mn-cs"/>
              </a:rPr>
              <a:t>cloud</a:t>
            </a:r>
            <a:r>
              <a:rPr lang="el-GR" sz="1200" kern="1200" dirty="0">
                <a:solidFill>
                  <a:schemeClr val="tx1"/>
                </a:solidFill>
                <a:effectLst/>
                <a:latin typeface="+mn-lt"/>
                <a:ea typeface="+mn-ea"/>
                <a:cs typeface="+mn-cs"/>
              </a:rPr>
              <a:t> που βασίζεται σε </a:t>
            </a:r>
            <a:r>
              <a:rPr lang="el-GR" sz="1200" kern="1200" dirty="0" err="1">
                <a:solidFill>
                  <a:schemeClr val="tx1"/>
                </a:solidFill>
                <a:effectLst/>
                <a:latin typeface="+mn-lt"/>
                <a:ea typeface="+mn-ea"/>
                <a:cs typeface="+mn-cs"/>
              </a:rPr>
              <a:t>Jupyter</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Notebooks</a:t>
            </a:r>
            <a:r>
              <a:rPr lang="el-GR" sz="1200" kern="1200" dirty="0">
                <a:solidFill>
                  <a:schemeClr val="tx1"/>
                </a:solidFill>
                <a:effectLst/>
                <a:latin typeface="+mn-lt"/>
                <a:ea typeface="+mn-ea"/>
                <a:cs typeface="+mn-cs"/>
              </a:rPr>
              <a:t>. Μπορεί κανείς να γράψει και να εκτελέσει δέσμες ενεργειών </a:t>
            </a:r>
            <a:r>
              <a:rPr lang="el-GR" sz="1200" kern="1200" dirty="0" err="1">
                <a:solidFill>
                  <a:schemeClr val="tx1"/>
                </a:solidFill>
                <a:effectLst/>
                <a:latin typeface="+mn-lt"/>
                <a:ea typeface="+mn-ea"/>
                <a:cs typeface="+mn-cs"/>
              </a:rPr>
              <a:t>Python</a:t>
            </a:r>
            <a:r>
              <a:rPr lang="el-GR" sz="1200" kern="1200" dirty="0">
                <a:solidFill>
                  <a:schemeClr val="tx1"/>
                </a:solidFill>
                <a:effectLst/>
                <a:latin typeface="+mn-lt"/>
                <a:ea typeface="+mn-ea"/>
                <a:cs typeface="+mn-cs"/>
              </a:rPr>
              <a:t>, να αποθηκεύσει και να μοιραστεί τις αναλύσεις και να αποκτήσει πρόσβαση σε ισχυρούς υπολογιστικούς πόρους, όλα δωρεάν μέσα από ένα πρόγραμμα περιήγησης ιστού.</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a:t>
            </a:fld>
            <a:endParaRPr lang="en-US"/>
          </a:p>
        </p:txBody>
      </p:sp>
    </p:spTree>
    <p:extLst>
      <p:ext uri="{BB962C8B-B14F-4D97-AF65-F5344CB8AC3E}">
        <p14:creationId xmlns:p14="http://schemas.microsoft.com/office/powerpoint/2010/main" val="893491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need to select a range of rows, using their labels we can use method loc.</a:t>
            </a:r>
          </a:p>
          <a:p>
            <a:endParaRPr lang="el-GR" dirty="0"/>
          </a:p>
          <a:p>
            <a:r>
              <a:rPr lang="el-GR" dirty="0"/>
              <a:t>Αν χρειαστεί να επιλέξουμε μια σειρά γραμμών, χρησιμοποιώντας τις ετικέτες τους, μπορούμε να χρησιμοποιήσουμε τη μέθοδο </a:t>
            </a:r>
            <a:r>
              <a:rPr lang="en-US" dirty="0"/>
              <a:t>loc</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40</a:t>
            </a:fld>
            <a:endParaRPr lang="en-US"/>
          </a:p>
        </p:txBody>
      </p:sp>
    </p:spTree>
    <p:extLst>
      <p:ext uri="{BB962C8B-B14F-4D97-AF65-F5344CB8AC3E}">
        <p14:creationId xmlns:p14="http://schemas.microsoft.com/office/powerpoint/2010/main" val="581576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Method </a:t>
            </a:r>
            <a:r>
              <a:rPr lang="en-US" dirty="0" err="1"/>
              <a:t>iloc</a:t>
            </a:r>
            <a:r>
              <a:rPr lang="en-US" dirty="0"/>
              <a:t> is a p</a:t>
            </a:r>
            <a:r>
              <a:rPr lang="en-US" dirty="0">
                <a:effectLst/>
              </a:rPr>
              <a:t>urely integer-location based indexing for selection by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For example </a:t>
            </a:r>
            <a:r>
              <a:rPr lang="en-US" sz="1200" dirty="0" err="1">
                <a:solidFill>
                  <a:schemeClr val="bg2">
                    <a:lumMod val="25000"/>
                  </a:schemeClr>
                </a:solidFill>
                <a:latin typeface="Courier New" panose="02070309020205020404" pitchFamily="49" charset="0"/>
                <a:cs typeface="Courier New" panose="02070309020205020404" pitchFamily="49" charset="0"/>
              </a:rPr>
              <a:t>data.iloc</a:t>
            </a:r>
            <a:r>
              <a:rPr lang="en-US" sz="1200" dirty="0">
                <a:latin typeface="Courier New" panose="02070309020205020404" pitchFamily="49" charset="0"/>
                <a:cs typeface="Courier New" panose="02070309020205020404" pitchFamily="49" charset="0"/>
              </a:rPr>
              <a:t>[</a:t>
            </a:r>
            <a:r>
              <a:rPr lang="en-US" sz="1200" i="1" dirty="0">
                <a:solidFill>
                  <a:schemeClr val="accent6">
                    <a:lumMod val="75000"/>
                  </a:schemeClr>
                </a:solidFill>
                <a:latin typeface="Courier New" panose="02070309020205020404" pitchFamily="49" charset="0"/>
                <a:cs typeface="Courier New" panose="02070309020205020404" pitchFamily="49" charset="0"/>
              </a:rPr>
              <a:t>1:3, 0:2</a:t>
            </a:r>
            <a:r>
              <a:rPr lang="en-US" sz="1200" dirty="0">
                <a:latin typeface="Courier New" panose="02070309020205020404" pitchFamily="49" charset="0"/>
                <a:cs typeface="Courier New" panose="02070309020205020404" pitchFamily="49" charset="0"/>
              </a:rPr>
              <a:t>]  return s</a:t>
            </a:r>
            <a:r>
              <a:rPr lang="en-US" sz="1200" i="1" dirty="0">
                <a:solidFill>
                  <a:schemeClr val="accent1">
                    <a:lumMod val="75000"/>
                  </a:schemeClr>
                </a:solidFill>
                <a:latin typeface="Courier New" panose="02070309020205020404" pitchFamily="49" charset="0"/>
                <a:cs typeface="Courier New" panose="02070309020205020404" pitchFamily="49" charset="0"/>
              </a:rPr>
              <a:t>econd through third rows and first 2 columns</a:t>
            </a:r>
            <a:endParaRPr lang="el-GR" sz="1200" i="1" dirty="0">
              <a:solidFill>
                <a:schemeClr val="accent1">
                  <a:lumMod val="75000"/>
                </a:schemeClr>
              </a:solidFill>
              <a:latin typeface="Courier New" panose="02070309020205020404" pitchFamily="49" charset="0"/>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chemeClr val="accent1">
                  <a:lumMod val="75000"/>
                </a:schemeClr>
              </a:solidFill>
              <a:latin typeface="Courier New" panose="02070309020205020404" pitchFamily="49" charset="0"/>
              <a:cs typeface="Courier New" panose="02070309020205020404" pitchFamily="49" charset="0"/>
            </a:endParaRPr>
          </a:p>
          <a:p>
            <a:br>
              <a:rPr lang="el-GR" sz="1200" kern="1200" dirty="0">
                <a:solidFill>
                  <a:schemeClr val="tx1"/>
                </a:solidFill>
                <a:effectLst/>
                <a:latin typeface="+mn-lt"/>
                <a:ea typeface="+mn-ea"/>
                <a:cs typeface="+mn-cs"/>
              </a:rPr>
            </a:br>
            <a:br>
              <a:rPr lang="el-GR" sz="1200" kern="1200" dirty="0">
                <a:solidFill>
                  <a:schemeClr val="tx1"/>
                </a:solidFill>
                <a:effectLst/>
                <a:latin typeface="+mn-lt"/>
                <a:ea typeface="+mn-ea"/>
                <a:cs typeface="+mn-cs"/>
              </a:rPr>
            </a:b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Η μέθοδος </a:t>
            </a:r>
            <a:r>
              <a:rPr lang="el-GR" sz="1200" kern="1200" dirty="0" err="1">
                <a:solidFill>
                  <a:schemeClr val="tx1"/>
                </a:solidFill>
                <a:effectLst/>
                <a:latin typeface="+mn-lt"/>
                <a:ea typeface="+mn-ea"/>
                <a:cs typeface="+mn-cs"/>
              </a:rPr>
              <a:t>iloc</a:t>
            </a:r>
            <a:r>
              <a:rPr lang="el-GR" sz="1200" kern="1200" dirty="0">
                <a:solidFill>
                  <a:schemeClr val="tx1"/>
                </a:solidFill>
                <a:effectLst/>
                <a:latin typeface="+mn-lt"/>
                <a:ea typeface="+mn-ea"/>
                <a:cs typeface="+mn-cs"/>
              </a:rPr>
              <a:t> είναι μια ευρετηρίαση με βάση την καθαρή ακέραιη θέση για επιλογή ανά θέση. Για παράδειγμα, το </a:t>
            </a:r>
            <a:r>
              <a:rPr lang="el-GR" sz="1200" kern="1200" dirty="0" err="1">
                <a:solidFill>
                  <a:schemeClr val="tx1"/>
                </a:solidFill>
                <a:effectLst/>
                <a:latin typeface="+mn-lt"/>
                <a:ea typeface="+mn-ea"/>
                <a:cs typeface="+mn-cs"/>
              </a:rPr>
              <a:t>data.iloc</a:t>
            </a:r>
            <a:r>
              <a:rPr lang="el-GR" sz="1200" kern="1200" dirty="0">
                <a:solidFill>
                  <a:schemeClr val="tx1"/>
                </a:solidFill>
                <a:effectLst/>
                <a:latin typeface="+mn-lt"/>
                <a:ea typeface="+mn-ea"/>
                <a:cs typeface="+mn-cs"/>
              </a:rPr>
              <a:t> [1: 3, 0: 2] επιστραφούν οι τιμές για τη δεύτερη και την τρίτη γραμμή και τις πρώτες 2 στήλες</a:t>
            </a:r>
          </a:p>
          <a:p>
            <a:r>
              <a:rPr lang="el-GR" sz="1200" kern="1200" dirty="0">
                <a:solidFill>
                  <a:schemeClr val="tx1"/>
                </a:solidFill>
                <a:effectLst/>
                <a:latin typeface="+mn-lt"/>
                <a:ea typeface="+mn-ea"/>
                <a:cs typeface="+mn-cs"/>
              </a:rPr>
              <a:t> </a:t>
            </a:r>
            <a:endParaRPr lang="en-US" sz="1200" i="1" dirty="0">
              <a:solidFill>
                <a:schemeClr val="accent1">
                  <a:lumMod val="75000"/>
                </a:schemeClr>
              </a:solidFill>
              <a:latin typeface="Courier New" panose="02070309020205020404" pitchFamily="49" charset="0"/>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41</a:t>
            </a:fld>
            <a:endParaRPr lang="en-US"/>
          </a:p>
        </p:txBody>
      </p:sp>
    </p:spTree>
    <p:extLst>
      <p:ext uri="{BB962C8B-B14F-4D97-AF65-F5344CB8AC3E}">
        <p14:creationId xmlns:p14="http://schemas.microsoft.com/office/powerpoint/2010/main" val="1697822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sort the data by a value in the column. By default the sorting will occur in ascending order and a new data frame is return.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sort the data using 2 or more columns, too. </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r>
              <a:rPr lang="el-GR" sz="1200" kern="1200" dirty="0">
                <a:solidFill>
                  <a:schemeClr val="tx1"/>
                </a:solidFill>
                <a:effectLst/>
                <a:latin typeface="+mn-lt"/>
                <a:ea typeface="+mn-ea"/>
                <a:cs typeface="+mn-cs"/>
              </a:rPr>
              <a:t>Μπορούμε να ταξινομήσουμε τα δεδομένα με βάση τις τιμές μίας στήλης. Από προεπιλογή, η ταξινόμηση θα λάβει χώρα με αύξουσα σειρά και ένα νέο πλαίσιο δεδομένων επιστρέφεται.</a:t>
            </a:r>
          </a:p>
          <a:p>
            <a:r>
              <a:rPr lang="el-GR" sz="1200" kern="1200" dirty="0">
                <a:solidFill>
                  <a:schemeClr val="tx1"/>
                </a:solidFill>
                <a:effectLst/>
                <a:latin typeface="+mn-lt"/>
                <a:ea typeface="+mn-ea"/>
                <a:cs typeface="+mn-cs"/>
              </a:rPr>
              <a:t>Μπορούμε να ταξινομήσουμε τα δεδομένα με βάση τις τιμές 2 ή περισσοτέρων στηλών.</a:t>
            </a:r>
          </a:p>
          <a:p>
            <a:r>
              <a:rPr lang="el-GR"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42</a:t>
            </a:fld>
            <a:endParaRPr lang="en-US"/>
          </a:p>
        </p:txBody>
      </p:sp>
    </p:spTree>
    <p:extLst>
      <p:ext uri="{BB962C8B-B14F-4D97-AF65-F5344CB8AC3E}">
        <p14:creationId xmlns:p14="http://schemas.microsoft.com/office/powerpoint/2010/main" val="3770322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Missing values are marked as </a:t>
            </a:r>
            <a:r>
              <a:rPr lang="en-US" dirty="0" err="1"/>
              <a:t>NaN</a:t>
            </a:r>
            <a:r>
              <a:rPr lang="en-US" dirty="0"/>
              <a:t>. We can s</a:t>
            </a:r>
            <a:r>
              <a:rPr lang="en-US" sz="1200" dirty="0">
                <a:solidFill>
                  <a:schemeClr val="accent6">
                    <a:lumMod val="75000"/>
                  </a:schemeClr>
                </a:solidFill>
                <a:latin typeface="Courier New" panose="02070309020205020404" pitchFamily="49" charset="0"/>
                <a:cs typeface="Courier New" panose="02070309020205020404" pitchFamily="49" charset="0"/>
              </a:rPr>
              <a:t>elect the rows that have at least one missing value</a:t>
            </a:r>
            <a:r>
              <a:rPr lang="en-US" dirty="0"/>
              <a:t> </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br>
              <a:rPr lang="el-GR" dirty="0"/>
            </a:br>
            <a:r>
              <a:rPr lang="el-GR" sz="1200" b="0" i="0" kern="1200" dirty="0">
                <a:solidFill>
                  <a:schemeClr val="tx1"/>
                </a:solidFill>
                <a:effectLst/>
                <a:latin typeface="+mn-lt"/>
                <a:ea typeface="+mn-ea"/>
                <a:cs typeface="+mn-cs"/>
              </a:rPr>
              <a:t>Οι τιμές που λείπουν επισημαίνονται ως </a:t>
            </a:r>
            <a:r>
              <a:rPr lang="el-GR" sz="1200" b="0" i="0" kern="1200" dirty="0" err="1">
                <a:solidFill>
                  <a:schemeClr val="tx1"/>
                </a:solidFill>
                <a:effectLst/>
                <a:latin typeface="+mn-lt"/>
                <a:ea typeface="+mn-ea"/>
                <a:cs typeface="+mn-cs"/>
              </a:rPr>
              <a:t>NaN</a:t>
            </a:r>
            <a:r>
              <a:rPr lang="el-GR" sz="1200" b="0" i="0" kern="1200" dirty="0">
                <a:solidFill>
                  <a:schemeClr val="tx1"/>
                </a:solidFill>
                <a:effectLst/>
                <a:latin typeface="+mn-lt"/>
                <a:ea typeface="+mn-ea"/>
                <a:cs typeface="+mn-cs"/>
              </a:rPr>
              <a:t>. Μπορούμε να επιλέξουμε τις σειρές που έχουν τουλάχιστον μία ελλιπή τιμή</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43</a:t>
            </a:fld>
            <a:endParaRPr lang="en-US"/>
          </a:p>
        </p:txBody>
      </p:sp>
    </p:spTree>
    <p:extLst>
      <p:ext uri="{BB962C8B-B14F-4D97-AF65-F5344CB8AC3E}">
        <p14:creationId xmlns:p14="http://schemas.microsoft.com/office/powerpoint/2010/main" val="688380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number of methods to deal with missing values in the data frame. For example, </a:t>
            </a:r>
            <a:r>
              <a:rPr lang="en-US" sz="1200" dirty="0" err="1"/>
              <a:t>dropna</a:t>
            </a:r>
            <a:r>
              <a:rPr lang="en-US" sz="1200" dirty="0"/>
              <a:t>(axis=1, how='all’) drops column if all the values are</a:t>
            </a:r>
            <a:r>
              <a:rPr lang="en-US" sz="1200" baseline="0" dirty="0"/>
              <a:t> missing</a:t>
            </a:r>
            <a:endParaRPr lang="el-GR"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Υπάρχουν διάφορες μέθοδοι για την αντιμετώπιση των ελλειπουσών τιμών στο πλαίσιο δεδομένων. Για παράδειγμα, </a:t>
            </a:r>
            <a:r>
              <a:rPr lang="el-GR" sz="1200" kern="1200" dirty="0" err="1">
                <a:solidFill>
                  <a:schemeClr val="tx1"/>
                </a:solidFill>
                <a:effectLst/>
                <a:latin typeface="+mn-lt"/>
                <a:ea typeface="+mn-ea"/>
                <a:cs typeface="+mn-cs"/>
              </a:rPr>
              <a:t>dropna</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axis</a:t>
            </a:r>
            <a:r>
              <a:rPr lang="el-GR" sz="1200" kern="1200" dirty="0">
                <a:solidFill>
                  <a:schemeClr val="tx1"/>
                </a:solidFill>
                <a:effectLst/>
                <a:latin typeface="+mn-lt"/>
                <a:ea typeface="+mn-ea"/>
                <a:cs typeface="+mn-cs"/>
              </a:rPr>
              <a:t> = 1, </a:t>
            </a:r>
            <a:r>
              <a:rPr lang="el-GR" sz="1200" kern="1200" dirty="0" err="1">
                <a:solidFill>
                  <a:schemeClr val="tx1"/>
                </a:solidFill>
                <a:effectLst/>
                <a:latin typeface="+mn-lt"/>
                <a:ea typeface="+mn-ea"/>
                <a:cs typeface="+mn-cs"/>
              </a:rPr>
              <a:t>how</a:t>
            </a:r>
            <a:r>
              <a:rPr lang="el-GR" sz="1200" kern="1200" dirty="0">
                <a:solidFill>
                  <a:schemeClr val="tx1"/>
                </a:solidFill>
                <a:effectLst/>
                <a:latin typeface="+mn-lt"/>
                <a:ea typeface="+mn-ea"/>
                <a:cs typeface="+mn-cs"/>
              </a:rPr>
              <a:t> = '</a:t>
            </a:r>
            <a:r>
              <a:rPr lang="el-GR" sz="1200" kern="1200" dirty="0" err="1">
                <a:solidFill>
                  <a:schemeClr val="tx1"/>
                </a:solidFill>
                <a:effectLst/>
                <a:latin typeface="+mn-lt"/>
                <a:ea typeface="+mn-ea"/>
                <a:cs typeface="+mn-cs"/>
              </a:rPr>
              <a:t>all</a:t>
            </a:r>
            <a:r>
              <a:rPr lang="el-GR" sz="1200" kern="1200" dirty="0">
                <a:solidFill>
                  <a:schemeClr val="tx1"/>
                </a:solidFill>
                <a:effectLst/>
                <a:latin typeface="+mn-lt"/>
                <a:ea typeface="+mn-ea"/>
                <a:cs typeface="+mn-cs"/>
              </a:rPr>
              <a:t>') αφαιρεί τη στήλη αν λείπουν όλες οι τιμές της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44</a:t>
            </a:fld>
            <a:endParaRPr lang="en-US"/>
          </a:p>
        </p:txBody>
      </p:sp>
    </p:spTree>
    <p:extLst>
      <p:ext uri="{BB962C8B-B14F-4D97-AF65-F5344CB8AC3E}">
        <p14:creationId xmlns:p14="http://schemas.microsoft.com/office/powerpoint/2010/main" val="3823690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Aggregation computes a summary statistic about each group, i.e. compute group sums or means or compute group sizes/counts.</a:t>
            </a:r>
            <a:endParaRPr lang="el-GR" dirty="0"/>
          </a:p>
          <a:p>
            <a:endParaRPr lang="el-GR" dirty="0"/>
          </a:p>
          <a:p>
            <a:r>
              <a:rPr lang="el-GR" dirty="0"/>
              <a:t>Η συνάθροιση υπολογίζει ένα συνοπτικό στατιστικό στοιχείο για κάθε ομάδα</a:t>
            </a:r>
            <a:endParaRPr lang="en-US" dirty="0"/>
          </a:p>
          <a:p>
            <a:pPr lvl="1"/>
            <a:endParaRPr lang="en-US" dirty="0"/>
          </a:p>
          <a:p>
            <a:r>
              <a:rPr lang="en-US" dirty="0"/>
              <a:t>Common aggregation functions are: min, max, count, sum, mean, median</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45</a:t>
            </a:fld>
            <a:endParaRPr lang="en-US"/>
          </a:p>
        </p:txBody>
      </p:sp>
    </p:spTree>
    <p:extLst>
      <p:ext uri="{BB962C8B-B14F-4D97-AF65-F5344CB8AC3E}">
        <p14:creationId xmlns:p14="http://schemas.microsoft.com/office/powerpoint/2010/main" val="3791692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err="1"/>
              <a:t>agg</a:t>
            </a:r>
            <a:r>
              <a:rPr lang="en-US" dirty="0"/>
              <a:t>() method is useful when multiple statistics are computed per column,</a:t>
            </a:r>
          </a:p>
          <a:p>
            <a:r>
              <a:rPr lang="en-US" dirty="0"/>
              <a:t>In this example, we calculate the min, mean and max values of columns </a:t>
            </a:r>
            <a:r>
              <a:rPr lang="en-US" sz="1200" dirty="0" err="1">
                <a:solidFill>
                  <a:srgbClr val="C00000"/>
                </a:solidFill>
                <a:latin typeface="Courier New" panose="02070309020205020404" pitchFamily="49" charset="0"/>
                <a:cs typeface="Courier New" panose="02070309020205020404" pitchFamily="49" charset="0"/>
              </a:rPr>
              <a:t>itemwidth</a:t>
            </a:r>
            <a:r>
              <a:rPr lang="en-US" sz="1200" dirty="0">
                <a:solidFill>
                  <a:srgbClr val="C00000"/>
                </a:solidFill>
                <a:latin typeface="Courier New" panose="02070309020205020404" pitchFamily="49" charset="0"/>
                <a:cs typeface="Courier New" panose="02070309020205020404" pitchFamily="49" charset="0"/>
              </a:rPr>
              <a:t> and item height.</a:t>
            </a:r>
            <a:endParaRPr lang="el-GR" sz="1200" dirty="0">
              <a:solidFill>
                <a:srgbClr val="C00000"/>
              </a:solidFill>
              <a:latin typeface="Courier New" panose="02070309020205020404" pitchFamily="49" charset="0"/>
              <a:cs typeface="Courier New" panose="02070309020205020404" pitchFamily="49" charset="0"/>
            </a:endParaRPr>
          </a:p>
          <a:p>
            <a:endParaRPr lang="el-GR" sz="1200" dirty="0">
              <a:solidFill>
                <a:srgbClr val="C00000"/>
              </a:solidFill>
              <a:latin typeface="Courier New" panose="02070309020205020404" pitchFamily="49" charset="0"/>
              <a:cs typeface="Courier New" panose="02070309020205020404" pitchFamily="49" charset="0"/>
            </a:endParaRPr>
          </a:p>
          <a:p>
            <a:br>
              <a:rPr lang="el-GR" dirty="0"/>
            </a:br>
            <a:r>
              <a:rPr lang="el-GR" sz="1200" b="0" i="0" kern="1200" dirty="0" err="1">
                <a:solidFill>
                  <a:schemeClr val="tx1"/>
                </a:solidFill>
                <a:effectLst/>
                <a:latin typeface="+mn-lt"/>
                <a:ea typeface="+mn-ea"/>
                <a:cs typeface="+mn-cs"/>
              </a:rPr>
              <a:t>agg</a:t>
            </a:r>
            <a:r>
              <a:rPr lang="el-GR" sz="1200" b="0" i="0" kern="1200" dirty="0">
                <a:solidFill>
                  <a:schemeClr val="tx1"/>
                </a:solidFill>
                <a:effectLst/>
                <a:latin typeface="+mn-lt"/>
                <a:ea typeface="+mn-ea"/>
                <a:cs typeface="+mn-cs"/>
              </a:rPr>
              <a:t> () είναι χρήσιμη όταν υπολογίζονται πολλαπλά στατιστικά στοιχεία ανά στήλη, Σε αυτό το παράδειγμα, υπολογίζουμε τις ελάχιστες, μέσες και μέγιστες τιμές του </a:t>
            </a:r>
            <a:r>
              <a:rPr lang="el-GR" sz="1200" b="0" i="0" kern="1200" dirty="0" err="1">
                <a:solidFill>
                  <a:schemeClr val="tx1"/>
                </a:solidFill>
                <a:effectLst/>
                <a:latin typeface="+mn-lt"/>
                <a:ea typeface="+mn-ea"/>
                <a:cs typeface="+mn-cs"/>
              </a:rPr>
              <a:t>columnwidth</a:t>
            </a:r>
            <a:r>
              <a:rPr lang="el-GR" sz="1200" b="0" i="0" kern="1200" dirty="0">
                <a:solidFill>
                  <a:schemeClr val="tx1"/>
                </a:solidFill>
                <a:effectLst/>
                <a:latin typeface="+mn-lt"/>
                <a:ea typeface="+mn-ea"/>
                <a:cs typeface="+mn-cs"/>
              </a:rPr>
              <a:t> και του ύψους του στοιχείου.</a:t>
            </a:r>
            <a:endParaRPr lang="en-US" dirty="0"/>
          </a:p>
          <a:p>
            <a:pPr lvl="1"/>
            <a:endParaRPr lang="en-US"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46</a:t>
            </a:fld>
            <a:endParaRPr lang="en-US"/>
          </a:p>
        </p:txBody>
      </p:sp>
    </p:spTree>
    <p:extLst>
      <p:ext uri="{BB962C8B-B14F-4D97-AF65-F5344CB8AC3E}">
        <p14:creationId xmlns:p14="http://schemas.microsoft.com/office/powerpoint/2010/main" val="2580559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this slide, one can see the </a:t>
            </a:r>
            <a:r>
              <a:rPr lang="en-US" sz="1200" b="0" i="0" u="none" strike="noStrike" kern="1200" dirty="0" err="1">
                <a:solidFill>
                  <a:schemeClr val="tx1"/>
                </a:solidFill>
                <a:effectLst/>
                <a:latin typeface="+mn-lt"/>
                <a:ea typeface="+mn-ea"/>
                <a:cs typeface="+mn-cs"/>
              </a:rPr>
              <a:t>github</a:t>
            </a:r>
            <a:r>
              <a:rPr lang="en-US" sz="1200" b="0" i="0" u="none" strike="noStrike" kern="1200" dirty="0">
                <a:solidFill>
                  <a:schemeClr val="tx1"/>
                </a:solidFill>
                <a:effectLst/>
                <a:latin typeface="+mn-lt"/>
                <a:ea typeface="+mn-ea"/>
                <a:cs typeface="+mn-cs"/>
              </a:rPr>
              <a:t> with the collection data of the Museum of Modern Art. </a:t>
            </a:r>
            <a:r>
              <a:rPr lang="el-GR"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 csv and json files include information about artworks and artists.</a:t>
            </a:r>
            <a:endParaRPr lang="el-G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Σε αυτή τη διαφάνεια, μπορεί κανείς να δει το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με τα δεδομένα του Μουσείου Σύγχρονης Τέχνης. Τα αρχεία </a:t>
            </a:r>
            <a:r>
              <a:rPr lang="el-GR" sz="1200" kern="1200" dirty="0" err="1">
                <a:solidFill>
                  <a:schemeClr val="tx1"/>
                </a:solidFill>
                <a:effectLst/>
                <a:latin typeface="+mn-lt"/>
                <a:ea typeface="+mn-ea"/>
                <a:cs typeface="+mn-cs"/>
              </a:rPr>
              <a:t>csv</a:t>
            </a:r>
            <a:r>
              <a:rPr lang="el-GR" sz="1200" kern="1200" dirty="0">
                <a:solidFill>
                  <a:schemeClr val="tx1"/>
                </a:solidFill>
                <a:effectLst/>
                <a:latin typeface="+mn-lt"/>
                <a:ea typeface="+mn-ea"/>
                <a:cs typeface="+mn-cs"/>
              </a:rPr>
              <a:t> και </a:t>
            </a:r>
            <a:r>
              <a:rPr lang="el-GR" sz="1200" kern="1200" dirty="0" err="1">
                <a:solidFill>
                  <a:schemeClr val="tx1"/>
                </a:solidFill>
                <a:effectLst/>
                <a:latin typeface="+mn-lt"/>
                <a:ea typeface="+mn-ea"/>
                <a:cs typeface="+mn-cs"/>
              </a:rPr>
              <a:t>json</a:t>
            </a:r>
            <a:r>
              <a:rPr lang="el-GR" sz="1200" kern="1200" dirty="0">
                <a:solidFill>
                  <a:schemeClr val="tx1"/>
                </a:solidFill>
                <a:effectLst/>
                <a:latin typeface="+mn-lt"/>
                <a:ea typeface="+mn-ea"/>
                <a:cs typeface="+mn-cs"/>
              </a:rPr>
              <a:t> περιλαμβάνουν πληροφορίες για τα έργα τέχνης και τους δημιουργούς τους.</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47</a:t>
            </a:fld>
            <a:endParaRPr lang="en-US"/>
          </a:p>
        </p:txBody>
      </p:sp>
    </p:spTree>
    <p:extLst>
      <p:ext uri="{BB962C8B-B14F-4D97-AF65-F5344CB8AC3E}">
        <p14:creationId xmlns:p14="http://schemas.microsoft.com/office/powerpoint/2010/main" val="2001410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cell of </a:t>
            </a:r>
            <a:r>
              <a:rPr lang="en-US" dirty="0" err="1"/>
              <a:t>colab</a:t>
            </a:r>
            <a:r>
              <a:rPr lang="en-US" dirty="0"/>
              <a:t> notebook, we can open artists.csv file from the </a:t>
            </a:r>
            <a:r>
              <a:rPr lang="en-US" dirty="0" err="1"/>
              <a:t>Github</a:t>
            </a:r>
            <a:r>
              <a:rPr lang="en-US" dirty="0"/>
              <a:t> of </a:t>
            </a:r>
            <a:r>
              <a:rPr lang="en-US" sz="1200" b="0" i="0" u="none" strike="noStrike" kern="1200" dirty="0">
                <a:solidFill>
                  <a:schemeClr val="tx1"/>
                </a:solidFill>
                <a:effectLst/>
                <a:latin typeface="+mn-lt"/>
                <a:ea typeface="+mn-ea"/>
                <a:cs typeface="+mn-cs"/>
              </a:rPr>
              <a:t>Museum of Modern Art</a:t>
            </a:r>
            <a:endParaRPr lang="el-G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l-GR" dirty="0"/>
            </a:br>
            <a:r>
              <a:rPr lang="el-GR" sz="1200" b="0" i="0" kern="1200" dirty="0">
                <a:solidFill>
                  <a:schemeClr val="tx1"/>
                </a:solidFill>
                <a:effectLst/>
                <a:latin typeface="+mn-lt"/>
                <a:ea typeface="+mn-ea"/>
                <a:cs typeface="+mn-cs"/>
              </a:rPr>
              <a:t>Σε ένα κελί του </a:t>
            </a:r>
            <a:r>
              <a:rPr lang="el-GR" sz="1200" b="0" i="0" kern="1200" dirty="0" err="1">
                <a:solidFill>
                  <a:schemeClr val="tx1"/>
                </a:solidFill>
                <a:effectLst/>
                <a:latin typeface="+mn-lt"/>
                <a:ea typeface="+mn-ea"/>
                <a:cs typeface="+mn-cs"/>
              </a:rPr>
              <a:t>notebook</a:t>
            </a:r>
            <a:r>
              <a:rPr lang="el-GR" sz="1200" b="0" i="0" kern="1200" dirty="0">
                <a:solidFill>
                  <a:schemeClr val="tx1"/>
                </a:solidFill>
                <a:effectLst/>
                <a:latin typeface="+mn-lt"/>
                <a:ea typeface="+mn-ea"/>
                <a:cs typeface="+mn-cs"/>
              </a:rPr>
              <a:t> </a:t>
            </a:r>
            <a:r>
              <a:rPr lang="el-GR" sz="1200" b="0" i="0" kern="1200" dirty="0" err="1">
                <a:solidFill>
                  <a:schemeClr val="tx1"/>
                </a:solidFill>
                <a:effectLst/>
                <a:latin typeface="+mn-lt"/>
                <a:ea typeface="+mn-ea"/>
                <a:cs typeface="+mn-cs"/>
              </a:rPr>
              <a:t>colab</a:t>
            </a:r>
            <a:r>
              <a:rPr lang="el-GR" sz="1200" b="0" i="0" kern="1200" dirty="0">
                <a:solidFill>
                  <a:schemeClr val="tx1"/>
                </a:solidFill>
                <a:effectLst/>
                <a:latin typeface="+mn-lt"/>
                <a:ea typeface="+mn-ea"/>
                <a:cs typeface="+mn-cs"/>
              </a:rPr>
              <a:t>, μπορούμε να ανοίξουμε το αρχείο artists.csv από το </a:t>
            </a:r>
            <a:r>
              <a:rPr lang="el-GR" sz="1200" b="0" i="0" kern="1200" dirty="0" err="1">
                <a:solidFill>
                  <a:schemeClr val="tx1"/>
                </a:solidFill>
                <a:effectLst/>
                <a:latin typeface="+mn-lt"/>
                <a:ea typeface="+mn-ea"/>
                <a:cs typeface="+mn-cs"/>
              </a:rPr>
              <a:t>Github</a:t>
            </a:r>
            <a:r>
              <a:rPr lang="el-GR" sz="1200" b="0" i="0" kern="1200" dirty="0">
                <a:solidFill>
                  <a:schemeClr val="tx1"/>
                </a:solidFill>
                <a:effectLst/>
                <a:latin typeface="+mn-lt"/>
                <a:ea typeface="+mn-ea"/>
                <a:cs typeface="+mn-cs"/>
              </a:rPr>
              <a:t> του Μουσείου Σύγχρονης Τέχνης</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48</a:t>
            </a:fld>
            <a:endParaRPr lang="en-US"/>
          </a:p>
        </p:txBody>
      </p:sp>
    </p:spTree>
    <p:extLst>
      <p:ext uri="{BB962C8B-B14F-4D97-AF65-F5344CB8AC3E}">
        <p14:creationId xmlns:p14="http://schemas.microsoft.com/office/powerpoint/2010/main" val="361776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produce the table frequency of the five </a:t>
            </a:r>
            <a:r>
              <a:rPr lang="en-US" dirty="0">
                <a:solidFill>
                  <a:srgbClr val="FF0000"/>
                </a:solidFill>
              </a:rPr>
              <a:t>most frequent nationality of</a:t>
            </a:r>
            <a:r>
              <a:rPr lang="en-US" dirty="0"/>
              <a:t> artists in the collection as well as a bar chart for the twenty </a:t>
            </a:r>
            <a:r>
              <a:rPr lang="en-US" dirty="0">
                <a:solidFill>
                  <a:srgbClr val="FF0000"/>
                </a:solidFill>
              </a:rPr>
              <a:t>most frequent nationality</a:t>
            </a:r>
            <a:r>
              <a:rPr lang="en-US" dirty="0"/>
              <a:t> of artists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Μπορούμε να υπολογίσουμε τη συχνότητα των πέντε πιο συχνών εθνικοτήτων των καλλιτεχνών στη συλλογή, καθώς και το </a:t>
            </a:r>
            <a:r>
              <a:rPr lang="el-GR" sz="1200" kern="1200" dirty="0" err="1">
                <a:solidFill>
                  <a:schemeClr val="tx1"/>
                </a:solidFill>
                <a:effectLst/>
                <a:latin typeface="+mn-lt"/>
                <a:ea typeface="+mn-ea"/>
                <a:cs typeface="+mn-cs"/>
              </a:rPr>
              <a:t>ραβδοδιάγραμμα</a:t>
            </a:r>
            <a:r>
              <a:rPr lang="el-GR" sz="1200" kern="1200" dirty="0">
                <a:solidFill>
                  <a:schemeClr val="tx1"/>
                </a:solidFill>
                <a:effectLst/>
                <a:latin typeface="+mn-lt"/>
                <a:ea typeface="+mn-ea"/>
                <a:cs typeface="+mn-cs"/>
              </a:rPr>
              <a:t> με τις 20 πιο συχνές εθνικότητες των καλλιτεχνών στη συλλογή.</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49</a:t>
            </a:fld>
            <a:endParaRPr lang="en-US"/>
          </a:p>
        </p:txBody>
      </p:sp>
    </p:spTree>
    <p:extLst>
      <p:ext uri="{BB962C8B-B14F-4D97-AF65-F5344CB8AC3E}">
        <p14:creationId xmlns:p14="http://schemas.microsoft.com/office/powerpoint/2010/main" val="295544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Knowledge management in museums can be briefly defined as a conscious strategy of supporting people to share and place information into action in ways that make effort to improve museum performance.</a:t>
            </a:r>
          </a:p>
          <a:p>
            <a:r>
              <a:rPr lang="en-US" dirty="0"/>
              <a:t>With the advent of World Wide Web,  the role of museums have changed and expanded their services beyond the traditional boundaries. Using knowledge management tools, museum professionals can provide effective services to their users. </a:t>
            </a:r>
            <a:endParaRPr lang="el-GR" dirty="0"/>
          </a:p>
          <a:p>
            <a:endParaRPr lang="el-GR" dirty="0"/>
          </a:p>
          <a:p>
            <a:r>
              <a:rPr lang="el-GR" sz="1200" kern="1200" dirty="0">
                <a:solidFill>
                  <a:schemeClr val="tx1"/>
                </a:solidFill>
                <a:effectLst/>
                <a:latin typeface="+mn-lt"/>
                <a:ea typeface="+mn-ea"/>
                <a:cs typeface="+mn-cs"/>
              </a:rPr>
              <a:t>Η διαχείριση γνώσης (ΚΜ) στα μουσεία μπορεί να οριστεί εν συντομία ως μια στρατηγική για την υποστήριξη των ανθρώπων να μοιράζονται και να εκθέτουν τις πληροφορίες με τρόπους που να βελτιώνουν την απόδοση ενός μουσείου.</a:t>
            </a:r>
          </a:p>
          <a:p>
            <a:r>
              <a:rPr lang="el-GR" sz="1200" kern="1200" dirty="0">
                <a:solidFill>
                  <a:schemeClr val="tx1"/>
                </a:solidFill>
                <a:effectLst/>
                <a:latin typeface="+mn-lt"/>
                <a:ea typeface="+mn-ea"/>
                <a:cs typeface="+mn-cs"/>
              </a:rPr>
              <a:t>Με την εμφάνιση του διαδικτύου, ο ρόλος των μουσείων έχει αλλάξει και επεκτείνει τις υπηρεσίες τους πέρα ​​από τα παραδοσιακά όρια. Χρησιμοποιώντας εργαλεία διαχείρισης της γνώσης, οι επαγγελματίες του μουσείου μπορούν να παρέχουν αποτελεσματικές υπηρεσίες στους χρήστες τους.</a:t>
            </a:r>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a:t>
            </a:fld>
            <a:endParaRPr lang="en-US"/>
          </a:p>
        </p:txBody>
      </p:sp>
    </p:spTree>
    <p:extLst>
      <p:ext uri="{BB962C8B-B14F-4D97-AF65-F5344CB8AC3E}">
        <p14:creationId xmlns:p14="http://schemas.microsoft.com/office/powerpoint/2010/main" val="115953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produce the table frequency of the </a:t>
            </a:r>
            <a:r>
              <a:rPr lang="en-US" dirty="0">
                <a:solidFill>
                  <a:srgbClr val="FF0000"/>
                </a:solidFill>
              </a:rPr>
              <a:t>most frequent gender of</a:t>
            </a:r>
            <a:r>
              <a:rPr lang="en-US" dirty="0"/>
              <a:t> artists in the collection as well as a bar chart for the gender of artists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Μπορούμε να παράγουμε τη συχνότητα του συχνότερου φύλου των καλλιτεχνών στη συλλογή, καθώς και ένα </a:t>
            </a:r>
            <a:r>
              <a:rPr lang="el-GR" sz="1200" kern="1200" dirty="0" err="1">
                <a:solidFill>
                  <a:schemeClr val="tx1"/>
                </a:solidFill>
                <a:effectLst/>
                <a:latin typeface="+mn-lt"/>
                <a:ea typeface="+mn-ea"/>
                <a:cs typeface="+mn-cs"/>
              </a:rPr>
              <a:t>ραβδοδιάγραμμα</a:t>
            </a:r>
            <a:r>
              <a:rPr lang="el-GR" sz="1200" kern="1200" dirty="0">
                <a:solidFill>
                  <a:schemeClr val="tx1"/>
                </a:solidFill>
                <a:effectLst/>
                <a:latin typeface="+mn-lt"/>
                <a:ea typeface="+mn-ea"/>
                <a:cs typeface="+mn-cs"/>
              </a:rPr>
              <a:t> ράβδων για το φύλο των καλλιτεχνών στη συλλογή.</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50</a:t>
            </a:fld>
            <a:endParaRPr lang="en-US"/>
          </a:p>
        </p:txBody>
      </p:sp>
    </p:spTree>
    <p:extLst>
      <p:ext uri="{BB962C8B-B14F-4D97-AF65-F5344CB8AC3E}">
        <p14:creationId xmlns:p14="http://schemas.microsoft.com/office/powerpoint/2010/main" val="2841544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open the example code for </a:t>
            </a:r>
            <a:r>
              <a:rPr lang="en-US" sz="1200" b="0" i="0" u="none" strike="noStrike" kern="1200" dirty="0">
                <a:solidFill>
                  <a:schemeClr val="tx1"/>
                </a:solidFill>
                <a:effectLst/>
                <a:latin typeface="+mn-lt"/>
                <a:ea typeface="+mn-ea"/>
                <a:cs typeface="+mn-cs"/>
              </a:rPr>
              <a:t>Museum of Modern Art </a:t>
            </a:r>
            <a:r>
              <a:rPr lang="en-US" sz="1200" dirty="0"/>
              <a:t>in </a:t>
            </a:r>
            <a:r>
              <a:rPr lang="en-US" sz="1200" dirty="0" err="1"/>
              <a:t>colab</a:t>
            </a:r>
            <a:r>
              <a:rPr lang="en-US" sz="1200" dirty="0"/>
              <a:t>. </a:t>
            </a:r>
            <a:r>
              <a:rPr lang="en-US" dirty="0"/>
              <a:t>You can save a copy in your drive to execute the code from your PC via </a:t>
            </a:r>
            <a:r>
              <a:rPr lang="en-US" dirty="0" err="1"/>
              <a:t>colab</a:t>
            </a:r>
            <a:r>
              <a:rPr lang="en-US" dirty="0"/>
              <a:t>. Remember that you just need to log in to your </a:t>
            </a:r>
            <a:r>
              <a:rPr lang="en-US" dirty="0" err="1"/>
              <a:t>gmail</a:t>
            </a:r>
            <a:r>
              <a:rPr lang="en-US" dirty="0"/>
              <a:t> account to start working with </a:t>
            </a:r>
            <a:r>
              <a:rPr lang="en-US" dirty="0" err="1"/>
              <a:t>Colab</a:t>
            </a:r>
            <a:r>
              <a:rPr lang="en-US" dirty="0"/>
              <a:t>.</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Μπορείτε να ανοίξετε το παράδειγμα κώδικα για το μουσείο μοντέρνας τέχνης στο </a:t>
            </a:r>
            <a:r>
              <a:rPr lang="en-US" dirty="0" err="1"/>
              <a:t>colab</a:t>
            </a:r>
            <a:r>
              <a:rPr lang="en-US" dirty="0"/>
              <a:t>. </a:t>
            </a:r>
            <a:r>
              <a:rPr lang="el-GR" dirty="0"/>
              <a:t>Μπορείτε να σώσετε το αρχείο στο δικό σας δίσκο και το τρέξετε από το δικό σας υπολογιστή μέσω του </a:t>
            </a:r>
            <a:r>
              <a:rPr lang="en-US" dirty="0" err="1"/>
              <a:t>colab</a:t>
            </a:r>
            <a:r>
              <a:rPr lang="en-US" dirty="0"/>
              <a:t>.</a:t>
            </a:r>
            <a:r>
              <a:rPr lang="el-GR" dirty="0"/>
              <a:t> Θυμηθείτε ότι χρειάζεται να συνδεθείτε με το ηλεκτρονικό σας ταχυδρομείο </a:t>
            </a:r>
            <a:r>
              <a:rPr lang="en-US" dirty="0" err="1"/>
              <a:t>gmail</a:t>
            </a:r>
            <a:r>
              <a:rPr lang="en-US" dirty="0"/>
              <a:t> </a:t>
            </a:r>
            <a:r>
              <a:rPr lang="el-GR" dirty="0"/>
              <a:t>για να μπορέσετε να δουλέψετε στο </a:t>
            </a:r>
            <a:r>
              <a:rPr lang="en-US" dirty="0" err="1"/>
              <a:t>colab</a:t>
            </a:r>
            <a:r>
              <a:rPr lang="en-US" dirty="0"/>
              <a:t>.</a:t>
            </a:r>
            <a:endParaRPr lang="el-GR" dirty="0"/>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51</a:t>
            </a:fld>
            <a:endParaRPr lang="en-US"/>
          </a:p>
        </p:txBody>
      </p:sp>
    </p:spTree>
    <p:extLst>
      <p:ext uri="{BB962C8B-B14F-4D97-AF65-F5344CB8AC3E}">
        <p14:creationId xmlns:p14="http://schemas.microsoft.com/office/powerpoint/2010/main" val="3005856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this slide, we present two helpful functions for easily plotting the information extracting from csv files. There is no need for </a:t>
            </a:r>
            <a:r>
              <a:rPr lang="en-US" sz="1200" b="0" i="0" kern="1200" dirty="0">
                <a:solidFill>
                  <a:schemeClr val="tx1"/>
                </a:solidFill>
                <a:effectLst/>
                <a:latin typeface="+mn-lt"/>
                <a:ea typeface="+mn-ea"/>
                <a:cs typeface="+mn-cs"/>
              </a:rPr>
              <a:t>knowing </a:t>
            </a:r>
            <a:r>
              <a:rPr lang="en-US" dirty="0"/>
              <a:t>these function </a:t>
            </a:r>
            <a:r>
              <a:rPr lang="en-US" sz="1200" b="0" i="0" kern="1200" dirty="0">
                <a:solidFill>
                  <a:schemeClr val="tx1"/>
                </a:solidFill>
                <a:effectLst/>
                <a:latin typeface="+mn-lt"/>
                <a:ea typeface="+mn-ea"/>
                <a:cs typeface="+mn-cs"/>
              </a:rPr>
              <a:t>by heart</a:t>
            </a:r>
            <a:r>
              <a:rPr lang="en-US" dirty="0"/>
              <a:t>  </a:t>
            </a:r>
            <a:endParaRPr lang="el-GR" dirty="0"/>
          </a:p>
          <a:p>
            <a:endParaRPr lang="el-GR" dirty="0"/>
          </a:p>
          <a:p>
            <a:r>
              <a:rPr lang="el-GR" sz="1200" kern="1200" dirty="0">
                <a:solidFill>
                  <a:schemeClr val="tx1"/>
                </a:solidFill>
                <a:effectLst/>
                <a:latin typeface="+mn-lt"/>
                <a:ea typeface="+mn-ea"/>
                <a:cs typeface="+mn-cs"/>
              </a:rPr>
              <a:t>Σε αυτήν τη διαφάνεια, παρουσιάζουμε δύο χρήσιμες συναρτήσεις για την εύκολη εξαγωγή πληροφορίας από τα αρχεία </a:t>
            </a:r>
            <a:r>
              <a:rPr lang="el-GR" sz="1200" kern="1200" dirty="0" err="1">
                <a:solidFill>
                  <a:schemeClr val="tx1"/>
                </a:solidFill>
                <a:effectLst/>
                <a:latin typeface="+mn-lt"/>
                <a:ea typeface="+mn-ea"/>
                <a:cs typeface="+mn-cs"/>
              </a:rPr>
              <a:t>csv</a:t>
            </a:r>
            <a:r>
              <a:rPr lang="el-GR" sz="1200" kern="1200" dirty="0">
                <a:solidFill>
                  <a:schemeClr val="tx1"/>
                </a:solidFill>
                <a:effectLst/>
                <a:latin typeface="+mn-lt"/>
                <a:ea typeface="+mn-ea"/>
                <a:cs typeface="+mn-cs"/>
              </a:rPr>
              <a:t>. Δεν υπάρχει ανάγκη να μάθετε τις συναρτήσεις απέξω</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52</a:t>
            </a:fld>
            <a:endParaRPr lang="en-US"/>
          </a:p>
        </p:txBody>
      </p:sp>
    </p:spTree>
    <p:extLst>
      <p:ext uri="{BB962C8B-B14F-4D97-AF65-F5344CB8AC3E}">
        <p14:creationId xmlns:p14="http://schemas.microsoft.com/office/powerpoint/2010/main" val="3814000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Opening cmoa.csv file from the </a:t>
            </a:r>
            <a:r>
              <a:rPr lang="en-US" dirty="0" err="1"/>
              <a:t>github</a:t>
            </a:r>
            <a:r>
              <a:rPr lang="en-US" dirty="0"/>
              <a:t> Carnegie Museum of Art and using the previous two functions, we will produce useful knowledge in the following slides.</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Ανοίγοντας το αρχείο cmoa.csv από το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Μουσείο Τέχνης </a:t>
            </a:r>
            <a:r>
              <a:rPr lang="el-GR" sz="1200" kern="1200" dirty="0" err="1">
                <a:solidFill>
                  <a:schemeClr val="tx1"/>
                </a:solidFill>
                <a:effectLst/>
                <a:latin typeface="+mn-lt"/>
                <a:ea typeface="+mn-ea"/>
                <a:cs typeface="+mn-cs"/>
              </a:rPr>
              <a:t>Carnegie</a:t>
            </a:r>
            <a:r>
              <a:rPr lang="el-GR" sz="1200" kern="1200" dirty="0">
                <a:solidFill>
                  <a:schemeClr val="tx1"/>
                </a:solidFill>
                <a:effectLst/>
                <a:latin typeface="+mn-lt"/>
                <a:ea typeface="+mn-ea"/>
                <a:cs typeface="+mn-cs"/>
              </a:rPr>
              <a:t> και χρησιμοποιώντας τις προηγούμενες δύο συναρτήσεις, θα εξάγουμε χρήσιμη γνώση στις επόμενες διαφάνειες.</a:t>
            </a:r>
            <a:endParaRPr lang="en-US" sz="1200"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53</a:t>
            </a:fld>
            <a:endParaRPr lang="en-US"/>
          </a:p>
        </p:txBody>
      </p:sp>
    </p:spTree>
    <p:extLst>
      <p:ext uri="{BB962C8B-B14F-4D97-AF65-F5344CB8AC3E}">
        <p14:creationId xmlns:p14="http://schemas.microsoft.com/office/powerpoint/2010/main" val="7036799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Writing these two lines code in the </a:t>
            </a:r>
            <a:r>
              <a:rPr lang="en-US" dirty="0" err="1"/>
              <a:t>colab</a:t>
            </a:r>
            <a:r>
              <a:rPr lang="en-US" dirty="0"/>
              <a:t> environment, we can produce the table frequency of the five most used medium in the collection as well as a pie chart with medium used in more than 400 objects in the collection.</a:t>
            </a:r>
            <a:endParaRPr lang="el-GR" dirty="0"/>
          </a:p>
          <a:p>
            <a:endParaRPr lang="el-GR" dirty="0"/>
          </a:p>
          <a:p>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συχνοτήτων των πέντε πιο χρησιμοποιημένων μέσων στη συλλογή, καθώς και ένα διάγραμμα πίτας για τα μέσα που χρησιμοποιείται σε τουλάχιστον 400 αντικείμενα της συλλογής.</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54</a:t>
            </a:fld>
            <a:endParaRPr lang="en-US"/>
          </a:p>
        </p:txBody>
      </p:sp>
    </p:spTree>
    <p:extLst>
      <p:ext uri="{BB962C8B-B14F-4D97-AF65-F5344CB8AC3E}">
        <p14:creationId xmlns:p14="http://schemas.microsoft.com/office/powerpoint/2010/main" val="2282097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most frequent </a:t>
            </a:r>
            <a:r>
              <a:rPr lang="en-US" dirty="0">
                <a:solidFill>
                  <a:srgbClr val="FF0000"/>
                </a:solidFill>
              </a:rPr>
              <a:t>credit line</a:t>
            </a:r>
            <a:r>
              <a:rPr lang="en-US" dirty="0"/>
              <a:t> in the collection as well as a pie chart for </a:t>
            </a:r>
            <a:r>
              <a:rPr lang="en-US" dirty="0">
                <a:solidFill>
                  <a:srgbClr val="FF0000"/>
                </a:solidFill>
              </a:rPr>
              <a:t>credit line</a:t>
            </a:r>
            <a:r>
              <a:rPr lang="en-US" dirty="0"/>
              <a:t> with more than 500 appearances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a:t>
            </a:r>
            <a:r>
              <a:rPr lang="el-GR" sz="1200" kern="1200" dirty="0" err="1">
                <a:solidFill>
                  <a:schemeClr val="tx1"/>
                </a:solidFill>
                <a:effectLst/>
                <a:latin typeface="+mn-lt"/>
                <a:ea typeface="+mn-ea"/>
                <a:cs typeface="+mn-cs"/>
              </a:rPr>
              <a:t>συχνοτητών</a:t>
            </a:r>
            <a:r>
              <a:rPr lang="el-GR" sz="1200" kern="1200" dirty="0">
                <a:solidFill>
                  <a:schemeClr val="tx1"/>
                </a:solidFill>
                <a:effectLst/>
                <a:latin typeface="+mn-lt"/>
                <a:ea typeface="+mn-ea"/>
                <a:cs typeface="+mn-cs"/>
              </a:rPr>
              <a:t> των πέντε πιο συνηθισμένων τρόπων απόκτησης των αντικειμένων της συλλογής, καθώς και ένα διάγραμμα πίτας για τον τρόπο απόκτησης με τουλάχιστον 500 εμφανίσεις στη συλλογή.</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55</a:t>
            </a:fld>
            <a:endParaRPr lang="en-US"/>
          </a:p>
        </p:txBody>
      </p:sp>
    </p:spTree>
    <p:extLst>
      <p:ext uri="{BB962C8B-B14F-4D97-AF65-F5344CB8AC3E}">
        <p14:creationId xmlns:p14="http://schemas.microsoft.com/office/powerpoint/2010/main" val="8486237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a:t>
            </a:r>
            <a:r>
              <a:rPr lang="en-US" dirty="0">
                <a:solidFill>
                  <a:srgbClr val="FF0000"/>
                </a:solidFill>
              </a:rPr>
              <a:t>most frequent classification of</a:t>
            </a:r>
            <a:r>
              <a:rPr lang="en-US" dirty="0"/>
              <a:t> objects in the collection as well as a pie chart for </a:t>
            </a:r>
            <a:r>
              <a:rPr lang="en-US" dirty="0">
                <a:solidFill>
                  <a:srgbClr val="FF0000"/>
                </a:solidFill>
              </a:rPr>
              <a:t>classifications</a:t>
            </a:r>
            <a:r>
              <a:rPr lang="en-US" dirty="0"/>
              <a:t> with more than 500 objects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συχνότητας των πέντε πιο συχνών ταξινομήσεων αντικειμένων στη συλλογή, καθώς και ένα διάγραμμα πίτας για ταξινομήσεις με τουλάχιστον 500 αντικείμενα στη συλλογή.</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56</a:t>
            </a:fld>
            <a:endParaRPr lang="en-US"/>
          </a:p>
        </p:txBody>
      </p:sp>
    </p:spTree>
    <p:extLst>
      <p:ext uri="{BB962C8B-B14F-4D97-AF65-F5344CB8AC3E}">
        <p14:creationId xmlns:p14="http://schemas.microsoft.com/office/powerpoint/2010/main" val="729954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a:t>
            </a:r>
            <a:r>
              <a:rPr lang="en-US" dirty="0">
                <a:solidFill>
                  <a:srgbClr val="FF0000"/>
                </a:solidFill>
              </a:rPr>
              <a:t>most frequent nationality of</a:t>
            </a:r>
            <a:r>
              <a:rPr lang="en-US" dirty="0"/>
              <a:t> artists in the collection as well as a pie chart for </a:t>
            </a:r>
            <a:r>
              <a:rPr lang="en-US" dirty="0">
                <a:solidFill>
                  <a:srgbClr val="FF0000"/>
                </a:solidFill>
              </a:rPr>
              <a:t>nationality</a:t>
            </a:r>
            <a:r>
              <a:rPr lang="en-US" dirty="0"/>
              <a:t> of artists with more than 500 objects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συχνοτήτων των πέντε πιο εμφανιζόμενων εθνικοτήτων καλλιτεχνών στη συλλογή, καθώς και ένα διάγραμμα πίτας για τις εθνικότητες των καλλιτεχνών με περισσότερα από 500 αντικείμενα στη συλλογή.</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57</a:t>
            </a:fld>
            <a:endParaRPr lang="en-US"/>
          </a:p>
        </p:txBody>
      </p:sp>
    </p:spTree>
    <p:extLst>
      <p:ext uri="{BB962C8B-B14F-4D97-AF65-F5344CB8AC3E}">
        <p14:creationId xmlns:p14="http://schemas.microsoft.com/office/powerpoint/2010/main" val="3222697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a:t>
            </a:r>
            <a:r>
              <a:rPr lang="en-US" dirty="0">
                <a:solidFill>
                  <a:srgbClr val="FF0000"/>
                </a:solidFill>
              </a:rPr>
              <a:t>most frequent classification of</a:t>
            </a:r>
            <a:r>
              <a:rPr lang="en-US" dirty="0"/>
              <a:t> objects in the collection as well as a pie chart for </a:t>
            </a:r>
            <a:r>
              <a:rPr lang="en-US" dirty="0">
                <a:solidFill>
                  <a:srgbClr val="FF0000"/>
                </a:solidFill>
              </a:rPr>
              <a:t>classifications</a:t>
            </a:r>
            <a:r>
              <a:rPr lang="en-US" dirty="0"/>
              <a:t> with more than 20 objects in the collection in case the </a:t>
            </a:r>
            <a:r>
              <a:rPr lang="en-US" dirty="0">
                <a:solidFill>
                  <a:srgbClr val="FF0000"/>
                </a:solidFill>
              </a:rPr>
              <a:t>nationality of</a:t>
            </a:r>
            <a:r>
              <a:rPr lang="en-US" dirty="0"/>
              <a:t> artists is Japanese.</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συχνοτήτων των πέντε πιο συχνών ταξινομήσεων αντικειμένων στη συλλογή καθώς και ένα διάγραμμα πίτας για ταξινομήσεις με περισσότερα από 20 αντικείμενα στη συλλογή σε περίπτωση που η εθνικότητα των καλλιτεχνών είναι η Ιαπωνική.</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58</a:t>
            </a:fld>
            <a:endParaRPr lang="en-US"/>
          </a:p>
        </p:txBody>
      </p:sp>
    </p:spTree>
    <p:extLst>
      <p:ext uri="{BB962C8B-B14F-4D97-AF65-F5344CB8AC3E}">
        <p14:creationId xmlns:p14="http://schemas.microsoft.com/office/powerpoint/2010/main" val="5089053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open the example code for Carnegie Museum in </a:t>
            </a:r>
            <a:r>
              <a:rPr lang="en-US" sz="1200" dirty="0" err="1"/>
              <a:t>colab</a:t>
            </a:r>
            <a:r>
              <a:rPr lang="en-US" sz="1200" dirty="0"/>
              <a:t>. </a:t>
            </a:r>
            <a:r>
              <a:rPr lang="en-US" dirty="0"/>
              <a:t>You can save a copy in your drive to execute the code from your PC via </a:t>
            </a:r>
            <a:r>
              <a:rPr lang="en-US" dirty="0" err="1"/>
              <a:t>colab</a:t>
            </a:r>
            <a:r>
              <a:rPr lang="en-US" dirty="0"/>
              <a:t>. Remember that you just need to log in to your </a:t>
            </a:r>
            <a:r>
              <a:rPr lang="en-US" dirty="0" err="1"/>
              <a:t>gmail</a:t>
            </a:r>
            <a:r>
              <a:rPr lang="en-US" dirty="0"/>
              <a:t> account to start working with </a:t>
            </a:r>
            <a:r>
              <a:rPr lang="en-US" dirty="0" err="1"/>
              <a:t>Colab</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Μπορείτε να ανοίξετε το παράδειγμα κώδικα για το μουσείο στο </a:t>
            </a:r>
            <a:r>
              <a:rPr lang="en-US" dirty="0" err="1"/>
              <a:t>colab</a:t>
            </a:r>
            <a:r>
              <a:rPr lang="en-US" dirty="0"/>
              <a:t>. </a:t>
            </a:r>
            <a:r>
              <a:rPr lang="el-GR" dirty="0"/>
              <a:t>Μπορείτε να σώσετε το αρχείο στο δικό σας δίσκο και το τρέξετε από το δικό σας υπολογιστή μέσω του </a:t>
            </a:r>
            <a:r>
              <a:rPr lang="en-US" dirty="0" err="1"/>
              <a:t>colab</a:t>
            </a:r>
            <a:r>
              <a:rPr lang="en-US" dirty="0"/>
              <a:t>.</a:t>
            </a:r>
            <a:r>
              <a:rPr lang="el-GR" dirty="0"/>
              <a:t> Θυμηθείτε ότι χρειάζεται να συνδεθείτε με το ηλεκτρονικό σας ταχυδρομείο </a:t>
            </a:r>
            <a:r>
              <a:rPr lang="en-US" dirty="0" err="1"/>
              <a:t>gmail</a:t>
            </a:r>
            <a:r>
              <a:rPr lang="en-US" dirty="0"/>
              <a:t> </a:t>
            </a:r>
            <a:r>
              <a:rPr lang="el-GR" dirty="0"/>
              <a:t>για να μπορέσετε να δουλέψετε στο </a:t>
            </a:r>
            <a:r>
              <a:rPr lang="en-US" dirty="0" err="1"/>
              <a:t>colab</a:t>
            </a:r>
            <a:r>
              <a:rPr lang="en-US" dirty="0"/>
              <a:t>.</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59</a:t>
            </a:fld>
            <a:endParaRPr lang="en-US"/>
          </a:p>
        </p:txBody>
      </p:sp>
    </p:spTree>
    <p:extLst>
      <p:ext uri="{BB962C8B-B14F-4D97-AF65-F5344CB8AC3E}">
        <p14:creationId xmlns:p14="http://schemas.microsoft.com/office/powerpoint/2010/main" val="149192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Knowledge management techniques help museums to survive in an ever faster-moving and competitive environment. In this electronic era, Knowledge management has become an important tool which provides dynamic and effective service to the museum audiences.</a:t>
            </a:r>
          </a:p>
          <a:p>
            <a:r>
              <a:rPr lang="en-US" dirty="0"/>
              <a:t>In a digital world, access to an individual object can follow a path from (metadata about) the museum, to (metadata about) a specific collection, to (metadata about) an individual object.</a:t>
            </a:r>
          </a:p>
          <a:p>
            <a:endParaRPr lang="el-GR" dirty="0"/>
          </a:p>
          <a:p>
            <a:r>
              <a:rPr lang="el-GR" sz="1200" kern="1200" dirty="0">
                <a:solidFill>
                  <a:schemeClr val="tx1"/>
                </a:solidFill>
                <a:effectLst/>
                <a:latin typeface="+mn-lt"/>
                <a:ea typeface="+mn-ea"/>
                <a:cs typeface="+mn-cs"/>
              </a:rPr>
              <a:t>Οι τεχνικές διαχείρισης γνώσης βοηθούν τα μουσεία να επιβιώσουν σε ένα περιβάλλον που κινείται όλο και πιο γρήγορα και ανταγωνιστικά. Σε αυτή την ηλεκτρονική εποχή, η διαχείριση γνώσης έχει γίνει ένα σημαντικό εργαλείο που παρέχει δυναμική και αποτελεσματική εξυπηρέτηση στο μουσείο.</a:t>
            </a:r>
          </a:p>
          <a:p>
            <a:r>
              <a:rPr lang="el-GR" sz="1200" kern="1200" dirty="0">
                <a:solidFill>
                  <a:schemeClr val="tx1"/>
                </a:solidFill>
                <a:effectLst/>
                <a:latin typeface="+mn-lt"/>
                <a:ea typeface="+mn-ea"/>
                <a:cs typeface="+mn-cs"/>
              </a:rPr>
              <a:t>Σε έναν ψηφιακό κόσμο, η πρόσβαση σε ένα μεμονωμένο αντικείμενο μπορεί να γίνει μέσω μιας διαδρομής στο μουσείο και σε </a:t>
            </a:r>
            <a:r>
              <a:rPr lang="el-GR" sz="1200" kern="1200" dirty="0" err="1">
                <a:solidFill>
                  <a:schemeClr val="tx1"/>
                </a:solidFill>
                <a:effectLst/>
                <a:latin typeface="+mn-lt"/>
                <a:ea typeface="+mn-ea"/>
                <a:cs typeface="+mn-cs"/>
              </a:rPr>
              <a:t>μεταδεδομένα</a:t>
            </a:r>
            <a:r>
              <a:rPr lang="el-GR" sz="1200" kern="1200" dirty="0">
                <a:solidFill>
                  <a:schemeClr val="tx1"/>
                </a:solidFill>
                <a:effectLst/>
                <a:latin typeface="+mn-lt"/>
                <a:ea typeface="+mn-ea"/>
                <a:cs typeface="+mn-cs"/>
              </a:rPr>
              <a:t> για μια συγκεκριμένη συλλογή</a:t>
            </a:r>
          </a:p>
          <a:p>
            <a:r>
              <a:rPr lang="el-GR" sz="1200" kern="1200" dirty="0">
                <a:solidFill>
                  <a:schemeClr val="tx1"/>
                </a:solidFill>
                <a:effectLst/>
                <a:latin typeface="+mn-lt"/>
                <a:ea typeface="+mn-ea"/>
                <a:cs typeface="+mn-cs"/>
              </a:rPr>
              <a:t> </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a:t>
            </a:fld>
            <a:endParaRPr lang="en-US"/>
          </a:p>
        </p:txBody>
      </p:sp>
    </p:spTree>
    <p:extLst>
      <p:ext uri="{BB962C8B-B14F-4D97-AF65-F5344CB8AC3E}">
        <p14:creationId xmlns:p14="http://schemas.microsoft.com/office/powerpoint/2010/main" val="2995387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this slide, one can see the </a:t>
            </a:r>
            <a:r>
              <a:rPr lang="en-US" sz="1200" b="0" i="0" u="none" strike="noStrike" kern="1200" dirty="0" err="1">
                <a:solidFill>
                  <a:schemeClr val="tx1"/>
                </a:solidFill>
                <a:effectLst/>
                <a:latin typeface="+mn-lt"/>
                <a:ea typeface="+mn-ea"/>
                <a:cs typeface="+mn-cs"/>
              </a:rPr>
              <a:t>github</a:t>
            </a:r>
            <a:r>
              <a:rPr lang="en-US" sz="1200" b="0" i="0" u="none" strike="noStrike" kern="1200" dirty="0">
                <a:solidFill>
                  <a:schemeClr val="tx1"/>
                </a:solidFill>
                <a:effectLst/>
                <a:latin typeface="+mn-lt"/>
                <a:ea typeface="+mn-ea"/>
                <a:cs typeface="+mn-cs"/>
              </a:rPr>
              <a:t> with the collection data of the Cleveland Museum of Art. </a:t>
            </a:r>
            <a:r>
              <a:rPr lang="el-GR"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 csv and json files include information about artworks.</a:t>
            </a:r>
            <a:endParaRPr lang="el-G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Σε αυτή τη διαφάνεια, μπορεί κανείς να δει το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με τα δεδομένα της συλλογής του Μουσείου Τέχνης του </a:t>
            </a:r>
            <a:r>
              <a:rPr lang="el-GR" sz="1200" kern="1200" dirty="0" err="1">
                <a:solidFill>
                  <a:schemeClr val="tx1"/>
                </a:solidFill>
                <a:effectLst/>
                <a:latin typeface="+mn-lt"/>
                <a:ea typeface="+mn-ea"/>
                <a:cs typeface="+mn-cs"/>
              </a:rPr>
              <a:t>Κλίβελαντ</a:t>
            </a:r>
            <a:r>
              <a:rPr lang="el-GR" sz="1200" kern="1200" dirty="0">
                <a:solidFill>
                  <a:schemeClr val="tx1"/>
                </a:solidFill>
                <a:effectLst/>
                <a:latin typeface="+mn-lt"/>
                <a:ea typeface="+mn-ea"/>
                <a:cs typeface="+mn-cs"/>
              </a:rPr>
              <a:t>. Τα αρχεία </a:t>
            </a:r>
            <a:r>
              <a:rPr lang="el-GR" sz="1200" kern="1200" dirty="0" err="1">
                <a:solidFill>
                  <a:schemeClr val="tx1"/>
                </a:solidFill>
                <a:effectLst/>
                <a:latin typeface="+mn-lt"/>
                <a:ea typeface="+mn-ea"/>
                <a:cs typeface="+mn-cs"/>
              </a:rPr>
              <a:t>csv</a:t>
            </a:r>
            <a:r>
              <a:rPr lang="el-GR" sz="1200" kern="1200" dirty="0">
                <a:solidFill>
                  <a:schemeClr val="tx1"/>
                </a:solidFill>
                <a:effectLst/>
                <a:latin typeface="+mn-lt"/>
                <a:ea typeface="+mn-ea"/>
                <a:cs typeface="+mn-cs"/>
              </a:rPr>
              <a:t> και </a:t>
            </a:r>
            <a:r>
              <a:rPr lang="el-GR" sz="1200" kern="1200" dirty="0" err="1">
                <a:solidFill>
                  <a:schemeClr val="tx1"/>
                </a:solidFill>
                <a:effectLst/>
                <a:latin typeface="+mn-lt"/>
                <a:ea typeface="+mn-ea"/>
                <a:cs typeface="+mn-cs"/>
              </a:rPr>
              <a:t>json</a:t>
            </a:r>
            <a:r>
              <a:rPr lang="el-GR" sz="1200" kern="1200" dirty="0">
                <a:solidFill>
                  <a:schemeClr val="tx1"/>
                </a:solidFill>
                <a:effectLst/>
                <a:latin typeface="+mn-lt"/>
                <a:ea typeface="+mn-ea"/>
                <a:cs typeface="+mn-cs"/>
              </a:rPr>
              <a:t> περιλαμβάνουν πληροφορίες σχετικά με τα έργα τέχνης.</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60</a:t>
            </a:fld>
            <a:endParaRPr lang="en-US"/>
          </a:p>
        </p:txBody>
      </p:sp>
    </p:spTree>
    <p:extLst>
      <p:ext uri="{BB962C8B-B14F-4D97-AF65-F5344CB8AC3E}">
        <p14:creationId xmlns:p14="http://schemas.microsoft.com/office/powerpoint/2010/main" val="2127355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cell of </a:t>
            </a:r>
            <a:r>
              <a:rPr lang="en-US" dirty="0" err="1"/>
              <a:t>colab</a:t>
            </a:r>
            <a:r>
              <a:rPr lang="en-US" dirty="0"/>
              <a:t> notebook, we can open data.csv file from the </a:t>
            </a:r>
            <a:r>
              <a:rPr lang="en-US" dirty="0" err="1"/>
              <a:t>Github</a:t>
            </a:r>
            <a:r>
              <a:rPr lang="en-US" dirty="0"/>
              <a:t> of Cleveland Museum of Art</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Σε ένα κελί του </a:t>
            </a:r>
            <a:r>
              <a:rPr lang="el-GR" dirty="0" err="1"/>
              <a:t>notebook</a:t>
            </a:r>
            <a:r>
              <a:rPr lang="el-GR" dirty="0"/>
              <a:t> </a:t>
            </a:r>
            <a:r>
              <a:rPr lang="el-GR" dirty="0" err="1"/>
              <a:t>colab</a:t>
            </a:r>
            <a:r>
              <a:rPr lang="el-GR" dirty="0"/>
              <a:t>, μπορούμε να ανοίξουμε το αρχείο data.csv από το </a:t>
            </a:r>
            <a:r>
              <a:rPr lang="el-GR" dirty="0" err="1"/>
              <a:t>Github</a:t>
            </a:r>
            <a:r>
              <a:rPr lang="el-GR" dirty="0"/>
              <a:t> του Μουσείου Τέχνης του </a:t>
            </a:r>
            <a:r>
              <a:rPr lang="el-GR" dirty="0" err="1"/>
              <a:t>Cleveland</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61</a:t>
            </a:fld>
            <a:endParaRPr lang="en-US"/>
          </a:p>
        </p:txBody>
      </p:sp>
    </p:spTree>
    <p:extLst>
      <p:ext uri="{BB962C8B-B14F-4D97-AF65-F5344CB8AC3E}">
        <p14:creationId xmlns:p14="http://schemas.microsoft.com/office/powerpoint/2010/main" val="42185048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cell of </a:t>
            </a:r>
            <a:r>
              <a:rPr lang="en-US" dirty="0" err="1"/>
              <a:t>colab</a:t>
            </a:r>
            <a:r>
              <a:rPr lang="en-US" dirty="0"/>
              <a:t> notebook, we can now write </a:t>
            </a:r>
            <a:r>
              <a:rPr lang="en-US" dirty="0" err="1"/>
              <a:t>data.columns</a:t>
            </a:r>
            <a:r>
              <a:rPr lang="en-US" dirty="0"/>
              <a:t> to see the names of the columns of the dataset</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br>
              <a:rPr lang="el-GR" dirty="0"/>
            </a:br>
            <a:r>
              <a:rPr lang="el-GR" sz="1200" b="0" i="0" kern="1200" dirty="0">
                <a:solidFill>
                  <a:schemeClr val="tx1"/>
                </a:solidFill>
                <a:effectLst/>
                <a:latin typeface="+mn-lt"/>
                <a:ea typeface="+mn-ea"/>
                <a:cs typeface="+mn-cs"/>
              </a:rPr>
              <a:t>Σε ένα κελί του </a:t>
            </a:r>
            <a:r>
              <a:rPr lang="el-GR" sz="1200" b="0" i="0" kern="1200" dirty="0" err="1">
                <a:solidFill>
                  <a:schemeClr val="tx1"/>
                </a:solidFill>
                <a:effectLst/>
                <a:latin typeface="+mn-lt"/>
                <a:ea typeface="+mn-ea"/>
                <a:cs typeface="+mn-cs"/>
              </a:rPr>
              <a:t>notebook</a:t>
            </a:r>
            <a:r>
              <a:rPr lang="el-GR" sz="1200" b="0" i="0" kern="1200" dirty="0">
                <a:solidFill>
                  <a:schemeClr val="tx1"/>
                </a:solidFill>
                <a:effectLst/>
                <a:latin typeface="+mn-lt"/>
                <a:ea typeface="+mn-ea"/>
                <a:cs typeface="+mn-cs"/>
              </a:rPr>
              <a:t> </a:t>
            </a:r>
            <a:r>
              <a:rPr lang="el-GR" sz="1200" b="0" i="0" kern="1200" dirty="0" err="1">
                <a:solidFill>
                  <a:schemeClr val="tx1"/>
                </a:solidFill>
                <a:effectLst/>
                <a:latin typeface="+mn-lt"/>
                <a:ea typeface="+mn-ea"/>
                <a:cs typeface="+mn-cs"/>
              </a:rPr>
              <a:t>colab</a:t>
            </a:r>
            <a:r>
              <a:rPr lang="el-GR" sz="1200" b="0" i="0" kern="1200" dirty="0">
                <a:solidFill>
                  <a:schemeClr val="tx1"/>
                </a:solidFill>
                <a:effectLst/>
                <a:latin typeface="+mn-lt"/>
                <a:ea typeface="+mn-ea"/>
                <a:cs typeface="+mn-cs"/>
              </a:rPr>
              <a:t>, μπορούμε τώρα να γράψουμε </a:t>
            </a:r>
            <a:r>
              <a:rPr lang="el-GR" sz="1200" b="0" i="0" kern="1200" dirty="0" err="1">
                <a:solidFill>
                  <a:schemeClr val="tx1"/>
                </a:solidFill>
                <a:effectLst/>
                <a:latin typeface="+mn-lt"/>
                <a:ea typeface="+mn-ea"/>
                <a:cs typeface="+mn-cs"/>
              </a:rPr>
              <a:t>data.columns</a:t>
            </a:r>
            <a:r>
              <a:rPr lang="el-GR" sz="1200" b="0" i="0" kern="1200" dirty="0">
                <a:solidFill>
                  <a:schemeClr val="tx1"/>
                </a:solidFill>
                <a:effectLst/>
                <a:latin typeface="+mn-lt"/>
                <a:ea typeface="+mn-ea"/>
                <a:cs typeface="+mn-cs"/>
              </a:rPr>
              <a:t> για να δούμε τα ονόματα των στηλών των δεδομένων</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62</a:t>
            </a:fld>
            <a:endParaRPr lang="en-US"/>
          </a:p>
        </p:txBody>
      </p:sp>
    </p:spTree>
    <p:extLst>
      <p:ext uri="{BB962C8B-B14F-4D97-AF65-F5344CB8AC3E}">
        <p14:creationId xmlns:p14="http://schemas.microsoft.com/office/powerpoint/2010/main" val="2577458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a:t>
            </a:r>
            <a:r>
              <a:rPr lang="en-US" dirty="0">
                <a:solidFill>
                  <a:srgbClr val="FF0000"/>
                </a:solidFill>
              </a:rPr>
              <a:t>most frequent culture of</a:t>
            </a:r>
            <a:r>
              <a:rPr lang="en-US" dirty="0"/>
              <a:t> objects in the collection as well as a pie chart for </a:t>
            </a:r>
            <a:r>
              <a:rPr lang="en-US" dirty="0">
                <a:solidFill>
                  <a:srgbClr val="FF0000"/>
                </a:solidFill>
              </a:rPr>
              <a:t>culture</a:t>
            </a:r>
            <a:r>
              <a:rPr lang="en-US" dirty="0"/>
              <a:t> with more than 800 objects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συχνοτήτων των πέντε πιο συνηθισμένων πολιτισμών παραγωγής αντικειμένων στη συλλογή καθώς και ένα διάγραμμα πίτας για πολιτισμική επιρροή με περισσότερα από 800 αντικείμενα στη συλλογή.</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63</a:t>
            </a:fld>
            <a:endParaRPr lang="en-US"/>
          </a:p>
        </p:txBody>
      </p:sp>
    </p:spTree>
    <p:extLst>
      <p:ext uri="{BB962C8B-B14F-4D97-AF65-F5344CB8AC3E}">
        <p14:creationId xmlns:p14="http://schemas.microsoft.com/office/powerpoint/2010/main" val="1455061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a:t>
            </a:r>
            <a:r>
              <a:rPr lang="en-US" dirty="0">
                <a:solidFill>
                  <a:srgbClr val="FF0000"/>
                </a:solidFill>
              </a:rPr>
              <a:t>most frequent technique of</a:t>
            </a:r>
            <a:r>
              <a:rPr lang="en-US" dirty="0"/>
              <a:t> objects in the collection as well as a pie chart for </a:t>
            </a:r>
            <a:r>
              <a:rPr lang="en-US" dirty="0">
                <a:solidFill>
                  <a:srgbClr val="FF0000"/>
                </a:solidFill>
              </a:rPr>
              <a:t>technique</a:t>
            </a:r>
            <a:r>
              <a:rPr lang="en-US" dirty="0"/>
              <a:t> with more than 1000 objects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συχνοτήτων των πέντε πιο συχνών τεχνικών αντικειμένων στη συλλογή, καθώς και ένα διάγραμμα πίτας για τεχνικές με περισσότερα από 1000 αντικείμενα στη συλλογή.</a:t>
            </a:r>
            <a:endParaRPr lang="el-GR" dirty="0"/>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64</a:t>
            </a:fld>
            <a:endParaRPr lang="en-US"/>
          </a:p>
        </p:txBody>
      </p:sp>
    </p:spTree>
    <p:extLst>
      <p:ext uri="{BB962C8B-B14F-4D97-AF65-F5344CB8AC3E}">
        <p14:creationId xmlns:p14="http://schemas.microsoft.com/office/powerpoint/2010/main" val="712556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a:t>
            </a:r>
            <a:r>
              <a:rPr lang="en-US" dirty="0">
                <a:solidFill>
                  <a:srgbClr val="FF0000"/>
                </a:solidFill>
              </a:rPr>
              <a:t>most frequent support materials of</a:t>
            </a:r>
            <a:r>
              <a:rPr lang="en-US" dirty="0"/>
              <a:t> objects in the collection as well as a pie chart for </a:t>
            </a:r>
            <a:r>
              <a:rPr lang="en-US" dirty="0">
                <a:solidFill>
                  <a:srgbClr val="FF0000"/>
                </a:solidFill>
              </a:rPr>
              <a:t>support materials</a:t>
            </a:r>
            <a:r>
              <a:rPr lang="en-US" dirty="0"/>
              <a:t> with more than 100 objects in the collection.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συχνοτήτων των πέντε πιο συνηθισμένων υλικών υποστήριξης αντικειμένων στη συλλογή, καθώς και ένα διάγραμμα πίτας για υλικά υποστήριξης με περισσότερα από 100 αντικείμενα στη συλλογή.</a:t>
            </a:r>
            <a:endParaRPr lang="el-GR" dirty="0"/>
          </a:p>
          <a:p>
            <a:endParaRPr lang="el-GR" dirty="0"/>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65</a:t>
            </a:fld>
            <a:endParaRPr lang="en-US"/>
          </a:p>
        </p:txBody>
      </p:sp>
    </p:spTree>
    <p:extLst>
      <p:ext uri="{BB962C8B-B14F-4D97-AF65-F5344CB8AC3E}">
        <p14:creationId xmlns:p14="http://schemas.microsoft.com/office/powerpoint/2010/main" val="7563653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these two lines code in the </a:t>
            </a:r>
            <a:r>
              <a:rPr lang="en-US" dirty="0" err="1"/>
              <a:t>colab</a:t>
            </a:r>
            <a:r>
              <a:rPr lang="en-US" dirty="0"/>
              <a:t> environment, we can produce the table frequency of the five </a:t>
            </a:r>
            <a:r>
              <a:rPr lang="en-US" dirty="0">
                <a:solidFill>
                  <a:srgbClr val="FF0000"/>
                </a:solidFill>
              </a:rPr>
              <a:t>most frequent culture of</a:t>
            </a:r>
            <a:r>
              <a:rPr lang="en-US" dirty="0"/>
              <a:t> objects in the collection as well as a pie chart for </a:t>
            </a:r>
            <a:r>
              <a:rPr lang="en-US" dirty="0">
                <a:solidFill>
                  <a:srgbClr val="FF0000"/>
                </a:solidFill>
              </a:rPr>
              <a:t>culture</a:t>
            </a:r>
            <a:r>
              <a:rPr lang="en-US" dirty="0"/>
              <a:t> with more than 100 objects in the collection in case the technique is lithograph.</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Γράφοντας αυτές τις δύο γραμμές κώδικα, μπορούμε να παράγουμε τον πίνακα συχνοτήτων των πέντε πιο συχνών πολιτισμικής επιρροής των αντικειμένων στη συλλογή καθώς και ένα διάγραμμα πίτας για τον πολιτισμό με περισσότερα από 100 αντικείμενα στη συλλογή σε περίπτωση που η τεχνική είναι λιθογραφία.</a:t>
            </a:r>
            <a:endParaRPr lang="el-GR" dirty="0"/>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66</a:t>
            </a:fld>
            <a:endParaRPr lang="en-US"/>
          </a:p>
        </p:txBody>
      </p:sp>
    </p:spTree>
    <p:extLst>
      <p:ext uri="{BB962C8B-B14F-4D97-AF65-F5344CB8AC3E}">
        <p14:creationId xmlns:p14="http://schemas.microsoft.com/office/powerpoint/2010/main" val="33448443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open the example code for Cleveland Museum in </a:t>
            </a:r>
            <a:r>
              <a:rPr lang="en-US" sz="1200" dirty="0" err="1"/>
              <a:t>colab</a:t>
            </a:r>
            <a:r>
              <a:rPr lang="en-US" sz="1200" dirty="0"/>
              <a:t>. </a:t>
            </a:r>
            <a:r>
              <a:rPr lang="en-US" dirty="0"/>
              <a:t>You can save a copy in your drive to execute the code from your PC via </a:t>
            </a:r>
            <a:r>
              <a:rPr lang="en-US" dirty="0" err="1"/>
              <a:t>colab</a:t>
            </a:r>
            <a:r>
              <a:rPr lang="en-US" dirty="0"/>
              <a:t>. Remember that you just need to log in to your </a:t>
            </a:r>
            <a:r>
              <a:rPr lang="en-US" dirty="0" err="1"/>
              <a:t>gmail</a:t>
            </a:r>
            <a:r>
              <a:rPr lang="en-US" dirty="0"/>
              <a:t> account to start working with </a:t>
            </a:r>
            <a:r>
              <a:rPr lang="en-US" dirty="0" err="1"/>
              <a:t>Colab</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Μπορείτε να ανοίξετε το παράδειγμα κώδικα για το μουσείο στο </a:t>
            </a:r>
            <a:r>
              <a:rPr lang="en-US" dirty="0" err="1"/>
              <a:t>colab</a:t>
            </a:r>
            <a:r>
              <a:rPr lang="en-US" dirty="0"/>
              <a:t>. </a:t>
            </a:r>
            <a:r>
              <a:rPr lang="el-GR" dirty="0"/>
              <a:t>Μπορείτε να σώσετε το αρχείο στο δικό σας δίσκο και το τρέξετε από το δικό σας υπολογιστή μέσω του </a:t>
            </a:r>
            <a:r>
              <a:rPr lang="en-US" dirty="0" err="1"/>
              <a:t>colab</a:t>
            </a:r>
            <a:r>
              <a:rPr lang="en-US" dirty="0"/>
              <a:t>.</a:t>
            </a:r>
            <a:r>
              <a:rPr lang="el-GR" dirty="0"/>
              <a:t> Θυμηθείτε ότι χρειάζεται να συνδεθείτε με το ηλεκτρονικό σας ταχυδρομείο </a:t>
            </a:r>
            <a:r>
              <a:rPr lang="en-US" dirty="0" err="1"/>
              <a:t>gmail</a:t>
            </a:r>
            <a:r>
              <a:rPr lang="en-US" dirty="0"/>
              <a:t> </a:t>
            </a:r>
            <a:r>
              <a:rPr lang="el-GR" dirty="0"/>
              <a:t>για να μπορέσετε να δουλέψετε στο </a:t>
            </a:r>
            <a:r>
              <a:rPr lang="en-US" dirty="0" err="1"/>
              <a:t>colab</a:t>
            </a:r>
            <a:r>
              <a:rPr lang="en-US" dirty="0"/>
              <a:t>.</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67</a:t>
            </a:fld>
            <a:endParaRPr lang="en-US"/>
          </a:p>
        </p:txBody>
      </p:sp>
    </p:spTree>
    <p:extLst>
      <p:ext uri="{BB962C8B-B14F-4D97-AF65-F5344CB8AC3E}">
        <p14:creationId xmlns:p14="http://schemas.microsoft.com/office/powerpoint/2010/main" val="380366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14000"/>
              </a:lnSpc>
              <a:spcBef>
                <a:spcPts val="300"/>
              </a:spcBef>
              <a:spcAft>
                <a:spcPts val="300"/>
              </a:spcAft>
            </a:pPr>
            <a:r>
              <a:rPr lang="en-US" sz="1600" dirty="0">
                <a:solidFill>
                  <a:prstClr val="black"/>
                </a:solidFill>
              </a:rPr>
              <a:t>This presentation was about the extraction of knowledge about Artworks and Artists from Museum </a:t>
            </a:r>
            <a:r>
              <a:rPr lang="en-US" sz="1600" dirty="0" err="1">
                <a:solidFill>
                  <a:prstClr val="black"/>
                </a:solidFill>
              </a:rPr>
              <a:t>Githubs</a:t>
            </a:r>
            <a:endParaRPr lang="en-US" sz="1600" dirty="0">
              <a:solidFill>
                <a:prstClr val="black"/>
              </a:solidFill>
            </a:endParaRPr>
          </a:p>
          <a:p>
            <a:pPr lvl="0" algn="just">
              <a:lnSpc>
                <a:spcPct val="114000"/>
              </a:lnSpc>
              <a:spcBef>
                <a:spcPts val="300"/>
              </a:spcBef>
              <a:spcAft>
                <a:spcPts val="300"/>
              </a:spcAft>
            </a:pPr>
            <a:endParaRPr lang="en-US" sz="1600" dirty="0">
              <a:solidFill>
                <a:prstClr val="black"/>
              </a:solidFill>
            </a:endParaRPr>
          </a:p>
          <a:p>
            <a:pPr lvl="0" algn="just">
              <a:lnSpc>
                <a:spcPct val="114000"/>
              </a:lnSpc>
              <a:spcBef>
                <a:spcPts val="300"/>
              </a:spcBef>
              <a:spcAft>
                <a:spcPts val="300"/>
              </a:spcAft>
            </a:pPr>
            <a:endParaRPr lang="en-US" sz="1600" dirty="0">
              <a:solidFill>
                <a:prstClr val="black"/>
              </a:solidFill>
            </a:endParaRPr>
          </a:p>
          <a:p>
            <a:pPr lvl="0" algn="just">
              <a:lnSpc>
                <a:spcPct val="114000"/>
              </a:lnSpc>
              <a:spcBef>
                <a:spcPts val="300"/>
              </a:spcBef>
              <a:spcAft>
                <a:spcPts val="300"/>
              </a:spcAft>
            </a:pPr>
            <a:r>
              <a:rPr lang="en-US" sz="1600" dirty="0">
                <a:solidFill>
                  <a:prstClr val="black"/>
                </a:solidFill>
              </a:rPr>
              <a:t>Now that you finished watching it, you should be able to:</a:t>
            </a:r>
          </a:p>
          <a:p>
            <a:pPr lvl="1" algn="just">
              <a:lnSpc>
                <a:spcPct val="114000"/>
              </a:lnSpc>
              <a:spcBef>
                <a:spcPts val="300"/>
              </a:spcBef>
              <a:spcAft>
                <a:spcPts val="300"/>
              </a:spcAft>
            </a:pPr>
            <a:r>
              <a:rPr lang="en-US" sz="1400" dirty="0">
                <a:solidFill>
                  <a:prstClr val="black"/>
                </a:solidFill>
              </a:rPr>
              <a:t>Use information from a museum </a:t>
            </a:r>
            <a:r>
              <a:rPr lang="en-US" sz="1400" dirty="0" err="1">
                <a:solidFill>
                  <a:prstClr val="black"/>
                </a:solidFill>
              </a:rPr>
              <a:t>Github</a:t>
            </a:r>
            <a:r>
              <a:rPr lang="en-US" sz="1400" dirty="0">
                <a:solidFill>
                  <a:prstClr val="black"/>
                </a:solidFill>
              </a:rPr>
              <a:t>;</a:t>
            </a:r>
          </a:p>
          <a:p>
            <a:pPr lvl="1" algn="just">
              <a:lnSpc>
                <a:spcPct val="114000"/>
              </a:lnSpc>
              <a:spcBef>
                <a:spcPts val="300"/>
              </a:spcBef>
              <a:spcAft>
                <a:spcPts val="300"/>
              </a:spcAft>
            </a:pPr>
            <a:r>
              <a:rPr lang="en-US" sz="1400" dirty="0">
                <a:solidFill>
                  <a:prstClr val="black"/>
                </a:solidFill>
              </a:rPr>
              <a:t>Implement queries for finding paintings of an artist;</a:t>
            </a:r>
          </a:p>
          <a:p>
            <a:pPr lvl="1" algn="just">
              <a:lnSpc>
                <a:spcPct val="114000"/>
              </a:lnSpc>
              <a:spcBef>
                <a:spcPts val="300"/>
              </a:spcBef>
              <a:spcAft>
                <a:spcPts val="300"/>
              </a:spcAft>
            </a:pPr>
            <a:r>
              <a:rPr lang="en-US" sz="1400" dirty="0">
                <a:solidFill>
                  <a:prstClr val="black"/>
                </a:solidFill>
              </a:rPr>
              <a:t>Implement queries for counting Objects in a museum;</a:t>
            </a:r>
          </a:p>
          <a:p>
            <a:pPr lvl="1" algn="just">
              <a:lnSpc>
                <a:spcPct val="114000"/>
              </a:lnSpc>
              <a:spcBef>
                <a:spcPts val="300"/>
              </a:spcBef>
              <a:spcAft>
                <a:spcPts val="300"/>
              </a:spcAft>
            </a:pPr>
            <a:r>
              <a:rPr lang="en-US" sz="1400" dirty="0">
                <a:solidFill>
                  <a:prstClr val="black"/>
                </a:solidFill>
              </a:rPr>
              <a:t>Implement queries for counting nationality or gender of artists;</a:t>
            </a:r>
          </a:p>
          <a:p>
            <a:pPr lvl="1" algn="just">
              <a:lnSpc>
                <a:spcPct val="114000"/>
              </a:lnSpc>
              <a:spcBef>
                <a:spcPts val="300"/>
              </a:spcBef>
              <a:spcAft>
                <a:spcPts val="300"/>
              </a:spcAft>
            </a:pPr>
            <a:r>
              <a:rPr lang="en-US" sz="1400" dirty="0">
                <a:solidFill>
                  <a:prstClr val="black"/>
                </a:solidFill>
              </a:rPr>
              <a:t>Graph plots for culture or technique in a collection.</a:t>
            </a:r>
          </a:p>
          <a:p>
            <a:pPr>
              <a:lnSpc>
                <a:spcPct val="114000"/>
              </a:lnSpc>
              <a:spcBef>
                <a:spcPts val="300"/>
              </a:spcBef>
              <a:spcAft>
                <a:spcPts val="300"/>
              </a:spcAft>
            </a:pPr>
            <a:endParaRPr lang="el-GR" dirty="0"/>
          </a:p>
          <a:p>
            <a:r>
              <a:rPr lang="el-GR" sz="1200" kern="1200" dirty="0">
                <a:solidFill>
                  <a:schemeClr val="tx1"/>
                </a:solidFill>
                <a:effectLst/>
                <a:latin typeface="+mn-lt"/>
                <a:ea typeface="+mn-ea"/>
                <a:cs typeface="+mn-cs"/>
              </a:rPr>
              <a:t>Κύριος στόχος ήταν η άντληση γνώσεων σχετικά με τα έργα τέχνης και τους καλλιτέχνες από τα </a:t>
            </a:r>
            <a:r>
              <a:rPr lang="el-GR" sz="1200" kern="1200" dirty="0" err="1">
                <a:solidFill>
                  <a:schemeClr val="tx1"/>
                </a:solidFill>
                <a:effectLst/>
                <a:latin typeface="+mn-lt"/>
                <a:ea typeface="+mn-ea"/>
                <a:cs typeface="+mn-cs"/>
              </a:rPr>
              <a:t>Githubs</a:t>
            </a:r>
            <a:r>
              <a:rPr lang="el-GR" sz="1200" kern="1200" dirty="0">
                <a:solidFill>
                  <a:schemeClr val="tx1"/>
                </a:solidFill>
                <a:effectLst/>
                <a:latin typeface="+mn-lt"/>
                <a:ea typeface="+mn-ea"/>
                <a:cs typeface="+mn-cs"/>
              </a:rPr>
              <a:t> των Μουσείων. Τώρα πρέπει, να είστε σε θέση να:</a:t>
            </a:r>
          </a:p>
          <a:p>
            <a:r>
              <a:rPr lang="el-GR" sz="1200" kern="1200" dirty="0">
                <a:solidFill>
                  <a:schemeClr val="tx1"/>
                </a:solidFill>
                <a:effectLst/>
                <a:latin typeface="+mn-lt"/>
                <a:ea typeface="+mn-ea"/>
                <a:cs typeface="+mn-cs"/>
              </a:rPr>
              <a:t>Χρησιμοποιείτε πληροφορίες από το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ενός μουσείου.</a:t>
            </a:r>
          </a:p>
          <a:p>
            <a:r>
              <a:rPr lang="el-GR" sz="1200" kern="1200" dirty="0">
                <a:solidFill>
                  <a:schemeClr val="tx1"/>
                </a:solidFill>
                <a:effectLst/>
                <a:latin typeface="+mn-lt"/>
                <a:ea typeface="+mn-ea"/>
                <a:cs typeface="+mn-cs"/>
              </a:rPr>
              <a:t>Εφαρμόζετε ερωτήματα για την εύρεση έργων ζωγραφικής ενός καλλιτέχνη.</a:t>
            </a:r>
          </a:p>
          <a:p>
            <a:r>
              <a:rPr lang="el-GR" sz="1200" kern="1200" dirty="0">
                <a:solidFill>
                  <a:schemeClr val="tx1"/>
                </a:solidFill>
                <a:effectLst/>
                <a:latin typeface="+mn-lt"/>
                <a:ea typeface="+mn-ea"/>
                <a:cs typeface="+mn-cs"/>
              </a:rPr>
              <a:t>Εφαρμόζετε ερωτήματα για την καταμέτρηση αντικειμένων ενός μουσείου.</a:t>
            </a:r>
          </a:p>
          <a:p>
            <a:r>
              <a:rPr lang="el-GR" sz="1200" kern="1200" dirty="0">
                <a:solidFill>
                  <a:schemeClr val="tx1"/>
                </a:solidFill>
                <a:effectLst/>
                <a:latin typeface="+mn-lt"/>
                <a:ea typeface="+mn-ea"/>
                <a:cs typeface="+mn-cs"/>
              </a:rPr>
              <a:t>Εφαρμόζετε ερωτήματα για την καταμέτρηση της εθνικότητας ή του φύλου των καλλιτεχνών. </a:t>
            </a:r>
          </a:p>
          <a:p>
            <a:r>
              <a:rPr lang="el-GR" sz="1200" kern="1200" dirty="0">
                <a:solidFill>
                  <a:schemeClr val="tx1"/>
                </a:solidFill>
                <a:effectLst/>
                <a:latin typeface="+mn-lt"/>
                <a:ea typeface="+mn-ea"/>
                <a:cs typeface="+mn-cs"/>
              </a:rPr>
              <a:t>Παράγετε γραφήματα από πληροφορίες μιας συλλογής έργων τέχνης.</a:t>
            </a:r>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68</a:t>
            </a:fld>
            <a:endParaRPr lang="en-US"/>
          </a:p>
        </p:txBody>
      </p:sp>
    </p:spTree>
    <p:extLst>
      <p:ext uri="{BB962C8B-B14F-4D97-AF65-F5344CB8AC3E}">
        <p14:creationId xmlns:p14="http://schemas.microsoft.com/office/powerpoint/2010/main" val="42490161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this slide you can find a list of useful references</a:t>
            </a:r>
            <a:endParaRPr lang="el-GR" dirty="0"/>
          </a:p>
          <a:p>
            <a:endParaRPr lang="el-GR" dirty="0"/>
          </a:p>
          <a:p>
            <a:r>
              <a:rPr lang="el-GR" dirty="0"/>
              <a:t>Σε αυτή τη διαφάνεια μπορείτε να δείτε μια λίστα από χρήσιμες αναφορές.</a:t>
            </a:r>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69</a:t>
            </a:fld>
            <a:endParaRPr lang="en-US"/>
          </a:p>
        </p:txBody>
      </p:sp>
    </p:spTree>
    <p:extLst>
      <p:ext uri="{BB962C8B-B14F-4D97-AF65-F5344CB8AC3E}">
        <p14:creationId xmlns:p14="http://schemas.microsoft.com/office/powerpoint/2010/main" val="280274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Establishing a context for digital collections online is an entirely different process from what museums and their visitors are used to. Onsite, museums control the environment in which the visitor can observe the object by giving it a specific context.</a:t>
            </a:r>
          </a:p>
          <a:p>
            <a:r>
              <a:rPr lang="en-US" dirty="0"/>
              <a:t>Online, alternative contexts are possible as multiple metadata can be displayed. Furthermore, the user is no longer inside the information space provided by the museum but free to explore any context he or she likes, following personal interests and information needs, which, usually, change over time. The museum institution can no longer fully control the context in which its objects are observed. It can only control the quality and quantity of the metadata provided to assist the interpretation process.</a:t>
            </a:r>
            <a:endParaRPr lang="el-GR" dirty="0"/>
          </a:p>
          <a:p>
            <a:endParaRPr lang="el-GR" dirty="0"/>
          </a:p>
          <a:p>
            <a:r>
              <a:rPr lang="el-GR" sz="1200" kern="1200" dirty="0">
                <a:solidFill>
                  <a:schemeClr val="tx1"/>
                </a:solidFill>
                <a:effectLst/>
                <a:latin typeface="+mn-lt"/>
                <a:ea typeface="+mn-ea"/>
                <a:cs typeface="+mn-cs"/>
              </a:rPr>
              <a:t>Η δημιουργία ενός πλαισίου για τις ψηφιακές συλλογές στο διαδίκτυο είναι μια εντελώς διαφορετική διαδικασία από ό, τι συμβαίνει με τα μουσεία και τους επισκέπτες τους. Στο χώρο τους, τα μουσεία ελέγχουν το περιβάλλον στο οποίο ο επισκέπτης μπορεί να παρατηρήσει το αντικείμενο δίνοντάς του ένα συγκεκριμένο πλαίσιο.</a:t>
            </a:r>
          </a:p>
          <a:p>
            <a:r>
              <a:rPr lang="el-GR" sz="1200" kern="1200" dirty="0">
                <a:solidFill>
                  <a:schemeClr val="tx1"/>
                </a:solidFill>
                <a:effectLst/>
                <a:latin typeface="+mn-lt"/>
                <a:ea typeface="+mn-ea"/>
                <a:cs typeface="+mn-cs"/>
              </a:rPr>
              <a:t>Στο διαδίκτυο, είναι δυνατά εναλλακτικά περιβάλλοντα, καθώς μπορούν να εμφανιστούν πολλά </a:t>
            </a:r>
            <a:r>
              <a:rPr lang="el-GR" sz="1200" kern="1200" dirty="0" err="1">
                <a:solidFill>
                  <a:schemeClr val="tx1"/>
                </a:solidFill>
                <a:effectLst/>
                <a:latin typeface="+mn-lt"/>
                <a:ea typeface="+mn-ea"/>
                <a:cs typeface="+mn-cs"/>
              </a:rPr>
              <a:t>μεταδεδομένα</a:t>
            </a:r>
            <a:r>
              <a:rPr lang="el-GR" sz="1200" kern="1200" dirty="0">
                <a:solidFill>
                  <a:schemeClr val="tx1"/>
                </a:solidFill>
                <a:effectLst/>
                <a:latin typeface="+mn-lt"/>
                <a:ea typeface="+mn-ea"/>
                <a:cs typeface="+mn-cs"/>
              </a:rPr>
              <a:t>. Επιπλέον, ο χρήστης δεν βρίσκεται πλέον εντός του χώρου πληροφοριών που παρέχει το μουσείο, αλλά είναι ελεύθερος να διερευνήσει κάθε περιβάλλον που του αρέσει, ακολουθώντας προσωπικά ενδιαφέροντα και ανάγκες πληροφόρησης, τα οποία συνήθως αλλάζουν με την πάροδο του χρόνου. Το μουσείο δεν μπορεί πλέον να ελέγχει πλήρως το πλαίσιο εντός του οποίου παρατηρούνται τα αντικείμενα του. Μπορεί μόνο να ελέγξει την ποιότητα και την ποσότητα των </a:t>
            </a:r>
            <a:r>
              <a:rPr lang="el-GR" sz="1200" kern="1200" dirty="0" err="1">
                <a:solidFill>
                  <a:schemeClr val="tx1"/>
                </a:solidFill>
                <a:effectLst/>
                <a:latin typeface="+mn-lt"/>
                <a:ea typeface="+mn-ea"/>
                <a:cs typeface="+mn-cs"/>
              </a:rPr>
              <a:t>μεταδεδομένων</a:t>
            </a:r>
            <a:r>
              <a:rPr lang="el-GR" sz="1200" kern="1200" dirty="0">
                <a:solidFill>
                  <a:schemeClr val="tx1"/>
                </a:solidFill>
                <a:effectLst/>
                <a:latin typeface="+mn-lt"/>
                <a:ea typeface="+mn-ea"/>
                <a:cs typeface="+mn-cs"/>
              </a:rPr>
              <a:t> που παρέχονται για να βοηθήσει στη διαδικασία.</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7</a:t>
            </a:fld>
            <a:endParaRPr lang="en-US"/>
          </a:p>
        </p:txBody>
      </p:sp>
    </p:spTree>
    <p:extLst>
      <p:ext uri="{BB962C8B-B14F-4D97-AF65-F5344CB8AC3E}">
        <p14:creationId xmlns:p14="http://schemas.microsoft.com/office/powerpoint/2010/main" val="7382838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just" defTabSz="914400" rtl="0" eaLnBrk="1" fontAlgn="auto" latinLnBrk="0" hangingPunct="1">
              <a:lnSpc>
                <a:spcPct val="114000"/>
              </a:lnSpc>
              <a:spcBef>
                <a:spcPts val="300"/>
              </a:spcBef>
              <a:spcAft>
                <a:spcPts val="300"/>
              </a:spcAft>
              <a:buClrTx/>
              <a:buSzTx/>
              <a:buFont typeface="Arial" panose="020B0604020202020204" pitchFamily="34" charset="0"/>
              <a:buNone/>
              <a:tabLst/>
              <a:defRPr/>
            </a:pPr>
            <a:r>
              <a:rPr lang="en-US" dirty="0"/>
              <a:t>I am </a:t>
            </a:r>
            <a:r>
              <a:rPr lang="en-US" sz="1200" b="0" dirty="0">
                <a:solidFill>
                  <a:prstClr val="black"/>
                </a:solidFill>
              </a:rPr>
              <a:t>Assistant Professor in University of Patras. Concurrently, I am tutor in Hellenic Open University. </a:t>
            </a:r>
            <a:r>
              <a:rPr lang="en-US" sz="1200" dirty="0">
                <a:solidFill>
                  <a:prstClr val="black"/>
                </a:solidFill>
              </a:rPr>
              <a:t>My research interests are in the field of data science and its application in the education and culture. I have a lot of publications to my credit in international journals and conferences</a:t>
            </a:r>
            <a:endParaRPr lang="el-GR" sz="1200" dirty="0">
              <a:solidFill>
                <a:prstClr val="black"/>
              </a:solidFill>
            </a:endParaRPr>
          </a:p>
          <a:p>
            <a:pPr marL="0" marR="0" lvl="0" indent="0" algn="just" defTabSz="914400" rtl="0" eaLnBrk="1" fontAlgn="auto" latinLnBrk="0" hangingPunct="1">
              <a:lnSpc>
                <a:spcPct val="114000"/>
              </a:lnSpc>
              <a:spcBef>
                <a:spcPts val="300"/>
              </a:spcBef>
              <a:spcAft>
                <a:spcPts val="300"/>
              </a:spcAft>
              <a:buClrTx/>
              <a:buSzTx/>
              <a:buFont typeface="Arial" panose="020B0604020202020204" pitchFamily="34" charset="0"/>
              <a:buNone/>
              <a:tabLst/>
              <a:defRPr/>
            </a:pPr>
            <a:endParaRPr lang="el-GR" sz="1200" dirty="0">
              <a:solidFill>
                <a:prstClr val="black"/>
              </a:solidFill>
            </a:endParaRPr>
          </a:p>
          <a:p>
            <a:pPr marL="0" marR="0" lvl="0" indent="0" algn="just" defTabSz="914400" rtl="0" eaLnBrk="1" fontAlgn="auto" latinLnBrk="0" hangingPunct="1">
              <a:lnSpc>
                <a:spcPct val="114000"/>
              </a:lnSpc>
              <a:spcBef>
                <a:spcPts val="300"/>
              </a:spcBef>
              <a:spcAft>
                <a:spcPts val="300"/>
              </a:spcAft>
              <a:buClrTx/>
              <a:buSzTx/>
              <a:buFont typeface="Arial" panose="020B0604020202020204" pitchFamily="34" charset="0"/>
              <a:buNone/>
              <a:tabLst/>
              <a:defRPr/>
            </a:pPr>
            <a:r>
              <a:rPr lang="el-GR" sz="1200" dirty="0">
                <a:solidFill>
                  <a:prstClr val="black"/>
                </a:solidFill>
              </a:rPr>
              <a:t>Είμαι Επίκουρος Καθηγητής στο Πανεπιστήμιο Πατρών και συνεργαζόμενο εκπαιδευτικό προσωπικό στο Ελληνικό Ανοικτό Πανεπιστήμιο. Τα ερευνητικά μου ενδιαφέροντα είναι στην περιοχή της επιστήμης δεδομένων και των εφαρμογών τους στην εκπαίδευση και στον πολιτισμό. Έχω αρκετές εργασίες δημοσιευμένες σε διεθνή επιστημονικά περιοδικά και συνέδρια.</a:t>
            </a:r>
            <a:endParaRPr lang="el-GR" sz="1200" dirty="0">
              <a:solidFill>
                <a:srgbClr val="FF0000"/>
              </a:solidFill>
            </a:endParaRPr>
          </a:p>
          <a:p>
            <a:pPr marL="0" lvl="0" indent="0" algn="just">
              <a:lnSpc>
                <a:spcPct val="114000"/>
              </a:lnSpc>
              <a:spcBef>
                <a:spcPts val="300"/>
              </a:spcBef>
              <a:spcAft>
                <a:spcPts val="300"/>
              </a:spcAft>
              <a:buFont typeface="Arial" panose="020B0604020202020204" pitchFamily="34" charset="0"/>
              <a:buNone/>
            </a:pPr>
            <a:endParaRPr lang="el-GR" sz="1200" dirty="0">
              <a:solidFill>
                <a:srgbClr val="FF0000"/>
              </a:solidFill>
            </a:endParaRP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70</a:t>
            </a:fld>
            <a:endParaRPr lang="en-US"/>
          </a:p>
        </p:txBody>
      </p:sp>
    </p:spTree>
    <p:extLst>
      <p:ext uri="{BB962C8B-B14F-4D97-AF65-F5344CB8AC3E}">
        <p14:creationId xmlns:p14="http://schemas.microsoft.com/office/powerpoint/2010/main" val="315149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digitization of collections has first of all provided new means of display of and access to existing museum collections. Benefits of digitization are usually based on the use of networked media (the Internet), which allows access from anywhere anytime anyhow. Objects can be accessed at home on a desktop at night or on the street from a mobile phone during holidays.</a:t>
            </a:r>
          </a:p>
          <a:p>
            <a:r>
              <a:rPr lang="en-US" dirty="0"/>
              <a:t>Although museums can have works that are restricted by very specific copyrights, museums can also have works that have passed into the public domain either through the passage of time or because the artist has chosen to do so. Works in the public domain are what one’ll most often find on museum GitHub accounts.</a:t>
            </a:r>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Η </a:t>
            </a:r>
            <a:r>
              <a:rPr lang="el-GR" sz="1200" kern="1200" dirty="0" err="1">
                <a:solidFill>
                  <a:schemeClr val="tx1"/>
                </a:solidFill>
                <a:effectLst/>
                <a:latin typeface="+mn-lt"/>
                <a:ea typeface="+mn-ea"/>
                <a:cs typeface="+mn-cs"/>
              </a:rPr>
              <a:t>ψηφιοποίηση</a:t>
            </a:r>
            <a:r>
              <a:rPr lang="el-GR" sz="1200" kern="1200" dirty="0">
                <a:solidFill>
                  <a:schemeClr val="tx1"/>
                </a:solidFill>
                <a:effectLst/>
                <a:latin typeface="+mn-lt"/>
                <a:ea typeface="+mn-ea"/>
                <a:cs typeface="+mn-cs"/>
              </a:rPr>
              <a:t> των συλλογών έδωσε πρώτα </a:t>
            </a:r>
            <a:r>
              <a:rPr lang="el-GR" sz="1200" kern="1200" dirty="0" err="1">
                <a:solidFill>
                  <a:schemeClr val="tx1"/>
                </a:solidFill>
                <a:effectLst/>
                <a:latin typeface="+mn-lt"/>
                <a:ea typeface="+mn-ea"/>
                <a:cs typeface="+mn-cs"/>
              </a:rPr>
              <a:t>απ</a:t>
            </a:r>
            <a:r>
              <a:rPr lang="el-GR" sz="1200" kern="1200" dirty="0">
                <a:solidFill>
                  <a:schemeClr val="tx1"/>
                </a:solidFill>
                <a:effectLst/>
                <a:latin typeface="+mn-lt"/>
                <a:ea typeface="+mn-ea"/>
                <a:cs typeface="+mn-cs"/>
              </a:rPr>
              <a:t> 'όλα νέα μέσα απεικόνισης και πρόσβαση σε υπάρχουσες συλλογές μουσείων. Τα οφέλη από την </a:t>
            </a:r>
            <a:r>
              <a:rPr lang="el-GR" sz="1200" kern="1200" dirty="0" err="1">
                <a:solidFill>
                  <a:schemeClr val="tx1"/>
                </a:solidFill>
                <a:effectLst/>
                <a:latin typeface="+mn-lt"/>
                <a:ea typeface="+mn-ea"/>
                <a:cs typeface="+mn-cs"/>
              </a:rPr>
              <a:t>ψηφιοποίηση</a:t>
            </a:r>
            <a:r>
              <a:rPr lang="el-GR" sz="1200" kern="1200" dirty="0">
                <a:solidFill>
                  <a:schemeClr val="tx1"/>
                </a:solidFill>
                <a:effectLst/>
                <a:latin typeface="+mn-lt"/>
                <a:ea typeface="+mn-ea"/>
                <a:cs typeface="+mn-cs"/>
              </a:rPr>
              <a:t> βασίζονται συνήθως στη χρήση του διαδικτύου, το οποίο επιτρέπει την πρόσβαση από οπουδήποτε και ανά πάσα στιγμή. Τα αντικείμενα μπορούν να γίνουν ορατά στο σπίτι τη νύχτα ή στο δρόμο από ένα κινητό τηλέφωνο κατά τη διάρκεια των διακοπών. Αν και τα μουσεία μπορούν να έχουν έργα που περιορίζονται από πολύ συγκεκριμένα πνευματικά δικαιώματα, τα μουσεία μπορούν επίσης να έχουν έργα που έχουν περάσει στην ελεύθερη χρήση είτε μέσα από το πέρασμα του χρόνου είτε επειδή ο καλλιτέχνης έχει επιλέξει να το κάνει. Τα έργα αυτά είναι αυτό που θα βρείτε πιο συχνά στους λογαριασμούς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ενός μουσείου.</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8</a:t>
            </a:fld>
            <a:endParaRPr lang="en-US"/>
          </a:p>
        </p:txBody>
      </p:sp>
    </p:spTree>
    <p:extLst>
      <p:ext uri="{BB962C8B-B14F-4D97-AF65-F5344CB8AC3E}">
        <p14:creationId xmlns:p14="http://schemas.microsoft.com/office/powerpoint/2010/main" val="118265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museums have </a:t>
            </a:r>
            <a:r>
              <a:rPr lang="en-US" dirty="0" err="1"/>
              <a:t>Github</a:t>
            </a:r>
            <a:r>
              <a:rPr lang="en-US" dirty="0"/>
              <a:t> accounts. Some of the most active are them of </a:t>
            </a:r>
            <a:r>
              <a:rPr lang="en-US" sz="1200" b="0" dirty="0">
                <a:effectLst/>
                <a:latin typeface="inherit"/>
              </a:rPr>
              <a:t>Carnegie Museum of Art and </a:t>
            </a:r>
            <a:r>
              <a:rPr lang="en-US" sz="1200" dirty="0">
                <a:solidFill>
                  <a:prstClr val="black"/>
                </a:solidFill>
              </a:rPr>
              <a:t>Museum of Modern Art.</a:t>
            </a:r>
            <a:endParaRPr lang="en-US" sz="1200" b="0" dirty="0">
              <a:effectLst/>
              <a:latin typeface="inherit"/>
            </a:endParaRP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Πολλά μουσεία έχουν λογαριασμούς </a:t>
            </a:r>
            <a:r>
              <a:rPr lang="el-GR" sz="1200" kern="1200" dirty="0" err="1">
                <a:solidFill>
                  <a:schemeClr val="tx1"/>
                </a:solidFill>
                <a:effectLst/>
                <a:latin typeface="+mn-lt"/>
                <a:ea typeface="+mn-ea"/>
                <a:cs typeface="+mn-cs"/>
              </a:rPr>
              <a:t>Github</a:t>
            </a:r>
            <a:r>
              <a:rPr lang="el-GR" sz="1200" kern="1200" dirty="0">
                <a:solidFill>
                  <a:schemeClr val="tx1"/>
                </a:solidFill>
                <a:effectLst/>
                <a:latin typeface="+mn-lt"/>
                <a:ea typeface="+mn-ea"/>
                <a:cs typeface="+mn-cs"/>
              </a:rPr>
              <a:t>. Μερικά από τα πιο δραστήρια είναι αυτά του Μουσείου Τέχνης </a:t>
            </a:r>
            <a:r>
              <a:rPr lang="el-GR" sz="1200" kern="1200" dirty="0" err="1">
                <a:solidFill>
                  <a:schemeClr val="tx1"/>
                </a:solidFill>
                <a:effectLst/>
                <a:latin typeface="+mn-lt"/>
                <a:ea typeface="+mn-ea"/>
                <a:cs typeface="+mn-cs"/>
              </a:rPr>
              <a:t>Carnegie</a:t>
            </a:r>
            <a:r>
              <a:rPr lang="el-GR" sz="1200" kern="1200" dirty="0">
                <a:solidFill>
                  <a:schemeClr val="tx1"/>
                </a:solidFill>
                <a:effectLst/>
                <a:latin typeface="+mn-lt"/>
                <a:ea typeface="+mn-ea"/>
                <a:cs typeface="+mn-cs"/>
              </a:rPr>
              <a:t> και του Μουσείου Σύγχρονης Τέχνης.</a:t>
            </a:r>
          </a:p>
          <a:p>
            <a:endParaRPr lang="el-GR" dirty="0"/>
          </a:p>
        </p:txBody>
      </p:sp>
      <p:sp>
        <p:nvSpPr>
          <p:cNvPr id="4" name="Θέση αριθμού διαφάνειας 3"/>
          <p:cNvSpPr>
            <a:spLocks noGrp="1"/>
          </p:cNvSpPr>
          <p:nvPr>
            <p:ph type="sldNum" sz="quarter" idx="5"/>
          </p:nvPr>
        </p:nvSpPr>
        <p:spPr/>
        <p:txBody>
          <a:bodyPr/>
          <a:lstStyle/>
          <a:p>
            <a:fld id="{36715667-0FDD-496A-B3EA-87665C0250CE}" type="slidenum">
              <a:rPr lang="en-US" smtClean="0"/>
              <a:pPr/>
              <a:t>9</a:t>
            </a:fld>
            <a:endParaRPr lang="en-US"/>
          </a:p>
        </p:txBody>
      </p:sp>
    </p:spTree>
    <p:extLst>
      <p:ext uri="{BB962C8B-B14F-4D97-AF65-F5344CB8AC3E}">
        <p14:creationId xmlns:p14="http://schemas.microsoft.com/office/powerpoint/2010/main" val="3183616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Shape 54"/>
          <p:cNvPicPr preferRelativeResize="0"/>
          <p:nvPr userDrawn="1"/>
        </p:nvPicPr>
        <p:blipFill rotWithShape="1">
          <a:blip r:embed="rId2" cstate="print">
            <a:alphaModFix/>
          </a:blip>
          <a:srcRect l="80" t="6247" r="-80" b="14676"/>
          <a:stretch/>
        </p:blipFill>
        <p:spPr>
          <a:xfrm>
            <a:off x="-7075" y="325800"/>
            <a:ext cx="9158149" cy="4757025"/>
          </a:xfrm>
          <a:prstGeom prst="rect">
            <a:avLst/>
          </a:prstGeom>
          <a:noFill/>
          <a:ln>
            <a:noFill/>
          </a:ln>
        </p:spPr>
      </p:pic>
      <p:sp>
        <p:nvSpPr>
          <p:cNvPr id="11" name="Shape 66"/>
          <p:cNvSpPr/>
          <p:nvPr userDrawn="1"/>
        </p:nvSpPr>
        <p:spPr>
          <a:xfrm>
            <a:off x="489850" y="558800"/>
            <a:ext cx="8672700" cy="3683925"/>
          </a:xfrm>
          <a:prstGeom prst="rect">
            <a:avLst/>
          </a:prstGeom>
          <a:solidFill>
            <a:srgbClr val="1C9E9E"/>
          </a:solidFill>
          <a:ln w="9525" cap="flat" cmpd="sng">
            <a:solidFill>
              <a:srgbClr val="1C9E9E"/>
            </a:solidFill>
            <a:prstDash val="solid"/>
            <a:round/>
            <a:headEnd type="none" w="med" len="med"/>
            <a:tailEnd type="none" w="med" len="med"/>
          </a:ln>
        </p:spPr>
        <p:txBody>
          <a:bodyPr lIns="104875" tIns="104875" rIns="104875" bIns="104875" anchor="ctr" anchorCtr="0">
            <a:noAutofit/>
          </a:bodyPr>
          <a:lstStyle/>
          <a:p>
            <a:pPr lvl="0">
              <a:spcBef>
                <a:spcPts val="0"/>
              </a:spcBef>
              <a:buNone/>
            </a:pPr>
            <a:endParaRPr/>
          </a:p>
        </p:txBody>
      </p:sp>
      <p:sp>
        <p:nvSpPr>
          <p:cNvPr id="2" name="Title 1"/>
          <p:cNvSpPr>
            <a:spLocks noGrp="1"/>
          </p:cNvSpPr>
          <p:nvPr>
            <p:ph type="ctrTitle"/>
          </p:nvPr>
        </p:nvSpPr>
        <p:spPr>
          <a:xfrm>
            <a:off x="660600" y="1614156"/>
            <a:ext cx="8331200" cy="1424992"/>
          </a:xfrm>
        </p:spPr>
        <p:txBody>
          <a:bodyPr anchor="b">
            <a:noAutofit/>
          </a:bodyPr>
          <a:lstStyle>
            <a:lvl1pPr algn="ctr">
              <a:defRPr lang="en-US" sz="4800" b="1" i="0" u="none" strike="noStrike" cap="none" dirty="0">
                <a:solidFill>
                  <a:srgbClr val="FFFFFF"/>
                </a:solidFill>
                <a:latin typeface="Verdana"/>
                <a:ea typeface="Verdana"/>
                <a:cs typeface="Verdana"/>
                <a:sym typeface="Arial"/>
              </a:defRPr>
            </a:lvl1pPr>
          </a:lstStyle>
          <a:p>
            <a:r>
              <a:rPr lang="en-US" dirty="0"/>
              <a:t>Click to edit Master title style</a:t>
            </a:r>
          </a:p>
        </p:txBody>
      </p:sp>
      <p:pic>
        <p:nvPicPr>
          <p:cNvPr id="7" name="Shape 57"/>
          <p:cNvPicPr preferRelativeResize="0"/>
          <p:nvPr userDrawn="1"/>
        </p:nvPicPr>
        <p:blipFill>
          <a:blip r:embed="rId3" cstate="print">
            <a:alphaModFix/>
          </a:blip>
          <a:stretch>
            <a:fillRect/>
          </a:stretch>
        </p:blipFill>
        <p:spPr>
          <a:xfrm>
            <a:off x="0" y="6257013"/>
            <a:ext cx="1796674" cy="563799"/>
          </a:xfrm>
          <a:prstGeom prst="rect">
            <a:avLst/>
          </a:prstGeom>
          <a:noFill/>
          <a:ln>
            <a:noFill/>
          </a:ln>
        </p:spPr>
      </p:pic>
      <p:pic>
        <p:nvPicPr>
          <p:cNvPr id="13" name="Shape 67"/>
          <p:cNvPicPr preferRelativeResize="0"/>
          <p:nvPr userDrawn="1"/>
        </p:nvPicPr>
        <p:blipFill rotWithShape="1">
          <a:blip r:embed="rId4" cstate="print">
            <a:alphaModFix/>
          </a:blip>
          <a:srcRect l="19473" t="33271" r="18999" b="31628"/>
          <a:stretch/>
        </p:blipFill>
        <p:spPr>
          <a:xfrm>
            <a:off x="489850" y="558800"/>
            <a:ext cx="2402700" cy="1028100"/>
          </a:xfrm>
          <a:prstGeom prst="rect">
            <a:avLst/>
          </a:prstGeom>
          <a:noFill/>
          <a:ln>
            <a:noFill/>
          </a:ln>
        </p:spPr>
      </p:pic>
      <p:sp>
        <p:nvSpPr>
          <p:cNvPr id="28" name="Shape 63"/>
          <p:cNvSpPr/>
          <p:nvPr/>
        </p:nvSpPr>
        <p:spPr>
          <a:xfrm>
            <a:off x="8293400" y="4627700"/>
            <a:ext cx="358800" cy="372900"/>
          </a:xfrm>
          <a:prstGeom prst="ellipse">
            <a:avLst/>
          </a:prstGeom>
          <a:noFill/>
          <a:ln w="38100" cap="flat" cmpd="sng">
            <a:solidFill>
              <a:srgbClr val="F47D5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9" name="Shape 68"/>
          <p:cNvCxnSpPr>
            <a:stCxn id="36" idx="4"/>
          </p:cNvCxnSpPr>
          <p:nvPr/>
        </p:nvCxnSpPr>
        <p:spPr>
          <a:xfrm flipH="1">
            <a:off x="7861700" y="3324150"/>
            <a:ext cx="485400" cy="1373700"/>
          </a:xfrm>
          <a:prstGeom prst="straightConnector1">
            <a:avLst/>
          </a:prstGeom>
          <a:noFill/>
          <a:ln w="19050" cap="flat" cmpd="sng">
            <a:solidFill>
              <a:srgbClr val="F47D5D"/>
            </a:solidFill>
            <a:prstDash val="solid"/>
            <a:round/>
            <a:headEnd type="none" w="lg" len="lg"/>
            <a:tailEnd type="none" w="lg" len="lg"/>
          </a:ln>
        </p:spPr>
      </p:cxnSp>
      <p:cxnSp>
        <p:nvCxnSpPr>
          <p:cNvPr id="30" name="Shape 70"/>
          <p:cNvCxnSpPr>
            <a:stCxn id="36" idx="6"/>
          </p:cNvCxnSpPr>
          <p:nvPr/>
        </p:nvCxnSpPr>
        <p:spPr>
          <a:xfrm>
            <a:off x="8521700" y="3157200"/>
            <a:ext cx="632700" cy="160500"/>
          </a:xfrm>
          <a:prstGeom prst="straightConnector1">
            <a:avLst/>
          </a:prstGeom>
          <a:noFill/>
          <a:ln w="28575" cap="flat" cmpd="sng">
            <a:solidFill>
              <a:srgbClr val="F47D5D"/>
            </a:solidFill>
            <a:prstDash val="solid"/>
            <a:round/>
            <a:headEnd type="none" w="lg" len="lg"/>
            <a:tailEnd type="none" w="lg" len="lg"/>
          </a:ln>
        </p:spPr>
      </p:cxnSp>
      <p:sp>
        <p:nvSpPr>
          <p:cNvPr id="31" name="Shape 71"/>
          <p:cNvSpPr/>
          <p:nvPr/>
        </p:nvSpPr>
        <p:spPr>
          <a:xfrm>
            <a:off x="8718900" y="2453750"/>
            <a:ext cx="108600" cy="111600"/>
          </a:xfrm>
          <a:prstGeom prst="ellipse">
            <a:avLst/>
          </a:prstGeom>
          <a:solidFill>
            <a:srgbClr val="F47D5D"/>
          </a:solidFill>
          <a:ln w="9525" cap="flat" cmpd="sng">
            <a:solidFill>
              <a:srgbClr val="F47D5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2" name="Shape 72"/>
          <p:cNvCxnSpPr>
            <a:stCxn id="36" idx="7"/>
            <a:endCxn id="31" idx="4"/>
          </p:cNvCxnSpPr>
          <p:nvPr/>
        </p:nvCxnSpPr>
        <p:spPr>
          <a:xfrm rot="10800000" flipH="1">
            <a:off x="8470560" y="2565448"/>
            <a:ext cx="302700" cy="473700"/>
          </a:xfrm>
          <a:prstGeom prst="straightConnector1">
            <a:avLst/>
          </a:prstGeom>
          <a:noFill/>
          <a:ln w="19050" cap="flat" cmpd="sng">
            <a:solidFill>
              <a:srgbClr val="F47D5D"/>
            </a:solidFill>
            <a:prstDash val="solid"/>
            <a:round/>
            <a:headEnd type="none" w="lg" len="lg"/>
            <a:tailEnd type="none" w="lg" len="lg"/>
          </a:ln>
        </p:spPr>
      </p:cxnSp>
      <p:cxnSp>
        <p:nvCxnSpPr>
          <p:cNvPr id="33" name="Shape 73"/>
          <p:cNvCxnSpPr>
            <a:stCxn id="36" idx="4"/>
            <a:endCxn id="28" idx="0"/>
          </p:cNvCxnSpPr>
          <p:nvPr/>
        </p:nvCxnSpPr>
        <p:spPr>
          <a:xfrm>
            <a:off x="8347100" y="3324150"/>
            <a:ext cx="125700" cy="1303500"/>
          </a:xfrm>
          <a:prstGeom prst="straightConnector1">
            <a:avLst/>
          </a:prstGeom>
          <a:noFill/>
          <a:ln w="19050" cap="flat" cmpd="sng">
            <a:solidFill>
              <a:srgbClr val="F47D5D"/>
            </a:solidFill>
            <a:prstDash val="solid"/>
            <a:round/>
            <a:headEnd type="none" w="lg" len="lg"/>
            <a:tailEnd type="none" w="lg" len="lg"/>
          </a:ln>
        </p:spPr>
      </p:cxnSp>
      <p:cxnSp>
        <p:nvCxnSpPr>
          <p:cNvPr id="34" name="Shape 74"/>
          <p:cNvCxnSpPr>
            <a:stCxn id="36" idx="5"/>
          </p:cNvCxnSpPr>
          <p:nvPr/>
        </p:nvCxnSpPr>
        <p:spPr>
          <a:xfrm>
            <a:off x="8470560" y="3275251"/>
            <a:ext cx="628500" cy="1174500"/>
          </a:xfrm>
          <a:prstGeom prst="straightConnector1">
            <a:avLst/>
          </a:prstGeom>
          <a:noFill/>
          <a:ln w="19050" cap="flat" cmpd="sng">
            <a:solidFill>
              <a:srgbClr val="F47D5D"/>
            </a:solidFill>
            <a:prstDash val="solid"/>
            <a:round/>
            <a:headEnd type="none" w="lg" len="lg"/>
            <a:tailEnd type="none" w="lg" len="lg"/>
          </a:ln>
        </p:spPr>
      </p:cxnSp>
      <p:cxnSp>
        <p:nvCxnSpPr>
          <p:cNvPr id="35" name="Shape 76"/>
          <p:cNvCxnSpPr>
            <a:endCxn id="36" idx="2"/>
          </p:cNvCxnSpPr>
          <p:nvPr/>
        </p:nvCxnSpPr>
        <p:spPr>
          <a:xfrm rot="10800000" flipH="1">
            <a:off x="5681900" y="3157200"/>
            <a:ext cx="2490600" cy="1183800"/>
          </a:xfrm>
          <a:prstGeom prst="straightConnector1">
            <a:avLst/>
          </a:prstGeom>
          <a:noFill/>
          <a:ln w="19050" cap="flat" cmpd="sng">
            <a:solidFill>
              <a:srgbClr val="F47D5D"/>
            </a:solidFill>
            <a:prstDash val="solid"/>
            <a:round/>
            <a:headEnd type="none" w="lg" len="lg"/>
            <a:tailEnd type="none" w="lg" len="lg"/>
          </a:ln>
        </p:spPr>
      </p:cxnSp>
      <p:sp>
        <p:nvSpPr>
          <p:cNvPr id="36" name="Shape 69"/>
          <p:cNvSpPr/>
          <p:nvPr/>
        </p:nvSpPr>
        <p:spPr>
          <a:xfrm>
            <a:off x="8172500" y="2990250"/>
            <a:ext cx="349200" cy="333900"/>
          </a:xfrm>
          <a:prstGeom prst="ellipse">
            <a:avLst/>
          </a:prstGeom>
          <a:noFill/>
          <a:ln w="28575" cap="flat" cmpd="sng">
            <a:solidFill>
              <a:srgbClr val="F47D5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7" name="Shape 78"/>
          <p:cNvCxnSpPr/>
          <p:nvPr/>
        </p:nvCxnSpPr>
        <p:spPr>
          <a:xfrm flipH="1">
            <a:off x="2968900" y="961070"/>
            <a:ext cx="5608438" cy="61236"/>
          </a:xfrm>
          <a:prstGeom prst="straightConnector1">
            <a:avLst/>
          </a:prstGeom>
          <a:noFill/>
          <a:ln w="19050" cap="flat" cmpd="sng">
            <a:solidFill>
              <a:srgbClr val="F47D5D"/>
            </a:solidFill>
            <a:prstDash val="solid"/>
            <a:round/>
            <a:headEnd type="none" w="lg" len="lg"/>
            <a:tailEnd type="none" w="lg" len="lg"/>
          </a:ln>
        </p:spPr>
      </p:cxnSp>
      <p:sp>
        <p:nvSpPr>
          <p:cNvPr id="38" name="Shape 79"/>
          <p:cNvSpPr/>
          <p:nvPr/>
        </p:nvSpPr>
        <p:spPr>
          <a:xfrm>
            <a:off x="8502651" y="836444"/>
            <a:ext cx="152700" cy="161400"/>
          </a:xfrm>
          <a:prstGeom prst="ellipse">
            <a:avLst/>
          </a:prstGeom>
          <a:solidFill>
            <a:srgbClr val="F47D5D"/>
          </a:solidFill>
          <a:ln w="9525" cap="flat" cmpd="sng">
            <a:solidFill>
              <a:srgbClr val="F47D5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9" name="Shape 80"/>
          <p:cNvCxnSpPr>
            <a:stCxn id="31" idx="0"/>
            <a:endCxn id="38" idx="4"/>
          </p:cNvCxnSpPr>
          <p:nvPr/>
        </p:nvCxnSpPr>
        <p:spPr>
          <a:xfrm flipH="1" flipV="1">
            <a:off x="8579001" y="997844"/>
            <a:ext cx="194199" cy="1455906"/>
          </a:xfrm>
          <a:prstGeom prst="straightConnector1">
            <a:avLst/>
          </a:prstGeom>
          <a:noFill/>
          <a:ln w="19050" cap="flat" cmpd="sng">
            <a:solidFill>
              <a:srgbClr val="F47D5D"/>
            </a:solidFill>
            <a:prstDash val="solid"/>
            <a:round/>
            <a:headEnd type="none" w="lg" len="lg"/>
            <a:tailEnd type="none" w="lg" len="lg"/>
          </a:ln>
        </p:spPr>
      </p:cxnSp>
      <p:cxnSp>
        <p:nvCxnSpPr>
          <p:cNvPr id="40" name="Shape 81"/>
          <p:cNvCxnSpPr>
            <a:stCxn id="36" idx="0"/>
            <a:endCxn id="38" idx="4"/>
          </p:cNvCxnSpPr>
          <p:nvPr/>
        </p:nvCxnSpPr>
        <p:spPr>
          <a:xfrm flipV="1">
            <a:off x="8347100" y="997844"/>
            <a:ext cx="231901" cy="1992406"/>
          </a:xfrm>
          <a:prstGeom prst="straightConnector1">
            <a:avLst/>
          </a:prstGeom>
          <a:noFill/>
          <a:ln w="19050" cap="flat" cmpd="sng">
            <a:solidFill>
              <a:srgbClr val="F47D5D"/>
            </a:solidFill>
            <a:prstDash val="solid"/>
            <a:round/>
            <a:headEnd type="none" w="lg" len="lg"/>
            <a:tailEnd type="none" w="lg" len="lg"/>
          </a:ln>
        </p:spPr>
      </p:cxnSp>
      <p:sp>
        <p:nvSpPr>
          <p:cNvPr id="47" name="Subtitle 2"/>
          <p:cNvSpPr>
            <a:spLocks noGrp="1"/>
          </p:cNvSpPr>
          <p:nvPr>
            <p:ph type="subTitle" idx="1"/>
          </p:nvPr>
        </p:nvSpPr>
        <p:spPr>
          <a:xfrm>
            <a:off x="660600" y="3168199"/>
            <a:ext cx="8331200" cy="1010101"/>
          </a:xfrm>
        </p:spPr>
        <p:txBody>
          <a:bodyPr/>
          <a:lstStyle>
            <a:lvl1pPr marL="0" indent="0" algn="ctr">
              <a:buNone/>
              <a:defRPr>
                <a:solidFill>
                  <a:schemeClr val="bg1"/>
                </a:solidFill>
              </a:defRPr>
            </a:lvl1pPr>
          </a:lstStyle>
          <a:p>
            <a:endParaRPr lang="en-US" dirty="0"/>
          </a:p>
        </p:txBody>
      </p:sp>
      <p:pic>
        <p:nvPicPr>
          <p:cNvPr id="1026" name="Picture 2" descr="C:\Users\dina\Desktop\Musa Partner Logos.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148425" y="5380892"/>
            <a:ext cx="6950635" cy="132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1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485900"/>
            <a:ext cx="4629150" cy="47117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3B431-17DA-4CCA-A61A-B0A6005697B4}" type="slidenum">
              <a:rPr lang="en-US" smtClean="0"/>
              <a:pPr/>
              <a:t>‹#›</a:t>
            </a:fld>
            <a:endParaRPr lang="en-US"/>
          </a:p>
        </p:txBody>
      </p:sp>
      <p:sp>
        <p:nvSpPr>
          <p:cNvPr id="8" name="Title 1"/>
          <p:cNvSpPr>
            <a:spLocks noGrp="1"/>
          </p:cNvSpPr>
          <p:nvPr>
            <p:ph type="title"/>
          </p:nvPr>
        </p:nvSpPr>
        <p:spPr>
          <a:xfrm>
            <a:off x="629841" y="1473199"/>
            <a:ext cx="2949178" cy="904875"/>
          </a:xfrm>
        </p:spPr>
        <p:txBody>
          <a:bodyPr anchor="b">
            <a:noAutofit/>
          </a:bodyPr>
          <a:lstStyle>
            <a:lvl1pPr>
              <a:defRPr sz="2000"/>
            </a:lvl1pPr>
          </a:lstStyle>
          <a:p>
            <a:r>
              <a:rPr lang="en-US" dirty="0"/>
              <a:t>Click to edit Master title style</a:t>
            </a:r>
          </a:p>
        </p:txBody>
      </p:sp>
      <p:sp>
        <p:nvSpPr>
          <p:cNvPr id="9" name="Text Placeholder 3"/>
          <p:cNvSpPr>
            <a:spLocks noGrp="1"/>
          </p:cNvSpPr>
          <p:nvPr>
            <p:ph type="body" sz="half" idx="2"/>
          </p:nvPr>
        </p:nvSpPr>
        <p:spPr>
          <a:xfrm>
            <a:off x="629841" y="245110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286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178740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85899"/>
            <a:ext cx="1971675" cy="46910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485899"/>
            <a:ext cx="5800725" cy="46910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328819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okPast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76200"/>
            <a:ext cx="9144000" cy="632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22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pic>
        <p:nvPicPr>
          <p:cNvPr id="6" name="Shape 54"/>
          <p:cNvPicPr preferRelativeResize="0"/>
          <p:nvPr userDrawn="1"/>
        </p:nvPicPr>
        <p:blipFill rotWithShape="1">
          <a:blip r:embed="rId2" cstate="print">
            <a:alphaModFix/>
          </a:blip>
          <a:srcRect l="80" t="6247" r="-80" b="14676"/>
          <a:stretch/>
        </p:blipFill>
        <p:spPr>
          <a:xfrm>
            <a:off x="-7075" y="325800"/>
            <a:ext cx="9158149" cy="4685841"/>
          </a:xfrm>
          <a:prstGeom prst="rect">
            <a:avLst/>
          </a:prstGeom>
          <a:noFill/>
          <a:ln>
            <a:noFill/>
          </a:ln>
        </p:spPr>
      </p:pic>
      <p:sp>
        <p:nvSpPr>
          <p:cNvPr id="25" name="Shape 66"/>
          <p:cNvSpPr/>
          <p:nvPr userDrawn="1"/>
        </p:nvSpPr>
        <p:spPr>
          <a:xfrm>
            <a:off x="0" y="365125"/>
            <a:ext cx="9158149" cy="900000"/>
          </a:xfrm>
          <a:prstGeom prst="rect">
            <a:avLst/>
          </a:prstGeom>
          <a:solidFill>
            <a:srgbClr val="1C9E9E"/>
          </a:solidFill>
          <a:ln w="9525" cap="flat" cmpd="sng">
            <a:solidFill>
              <a:srgbClr val="1C9E9E"/>
            </a:solidFill>
            <a:prstDash val="solid"/>
            <a:round/>
            <a:headEnd type="none" w="med" len="med"/>
            <a:tailEnd type="none" w="med" len="med"/>
          </a:ln>
        </p:spPr>
        <p:txBody>
          <a:bodyPr lIns="104875" tIns="104875" rIns="104875" bIns="104875" anchor="ctr" anchorCtr="0">
            <a:noAutofit/>
          </a:bodyPr>
          <a:lstStyle/>
          <a:p>
            <a:pPr lvl="0">
              <a:spcBef>
                <a:spcPts val="0"/>
              </a:spcBef>
              <a:buNone/>
            </a:pPr>
            <a:endParaRPr/>
          </a:p>
        </p:txBody>
      </p:sp>
      <p:sp>
        <p:nvSpPr>
          <p:cNvPr id="2" name="Title 1"/>
          <p:cNvSpPr>
            <a:spLocks noGrp="1"/>
          </p:cNvSpPr>
          <p:nvPr>
            <p:ph type="title" hasCustomPrompt="1"/>
          </p:nvPr>
        </p:nvSpPr>
        <p:spPr>
          <a:xfrm>
            <a:off x="2730500" y="365127"/>
            <a:ext cx="6324600" cy="899998"/>
          </a:xfrm>
        </p:spPr>
        <p:txBody>
          <a:bodyPr/>
          <a:lstStyle>
            <a:lvl1pPr>
              <a:defRPr b="0">
                <a:solidFill>
                  <a:schemeClr val="bg1"/>
                </a:solidFill>
              </a:defRPr>
            </a:lvl1pPr>
          </a:lstStyle>
          <a:p>
            <a:r>
              <a:rPr lang="en-US" dirty="0"/>
              <a:t>Thank you for your attention!</a:t>
            </a:r>
          </a:p>
        </p:txBody>
      </p:sp>
      <p:sp>
        <p:nvSpPr>
          <p:cNvPr id="7" name="Shape 66"/>
          <p:cNvSpPr/>
          <p:nvPr userDrawn="1"/>
        </p:nvSpPr>
        <p:spPr>
          <a:xfrm>
            <a:off x="489850" y="1447475"/>
            <a:ext cx="8672700" cy="3226126"/>
          </a:xfrm>
          <a:prstGeom prst="rect">
            <a:avLst/>
          </a:prstGeom>
          <a:solidFill>
            <a:srgbClr val="1C9E9E"/>
          </a:solidFill>
          <a:ln w="9525" cap="flat" cmpd="sng">
            <a:solidFill>
              <a:srgbClr val="1C9E9E"/>
            </a:solidFill>
            <a:prstDash val="solid"/>
            <a:round/>
            <a:headEnd type="none" w="med" len="med"/>
            <a:tailEnd type="none" w="med" len="med"/>
          </a:ln>
        </p:spPr>
        <p:txBody>
          <a:bodyPr lIns="104875" tIns="104875" rIns="104875" bIns="104875" anchor="ctr" anchorCtr="0">
            <a:noAutofit/>
          </a:bodyPr>
          <a:lstStyle/>
          <a:p>
            <a:pPr lvl="0">
              <a:spcBef>
                <a:spcPts val="0"/>
              </a:spcBef>
              <a:buNone/>
            </a:pPr>
            <a:endParaRPr/>
          </a:p>
        </p:txBody>
      </p:sp>
      <p:pic>
        <p:nvPicPr>
          <p:cNvPr id="9" name="Shape 67"/>
          <p:cNvPicPr preferRelativeResize="0">
            <a:picLocks noChangeAspect="1"/>
          </p:cNvPicPr>
          <p:nvPr userDrawn="1"/>
        </p:nvPicPr>
        <p:blipFill rotWithShape="1">
          <a:blip r:embed="rId3" cstate="print">
            <a:alphaModFix/>
          </a:blip>
          <a:srcRect l="19473" t="33271" r="18999" b="31628"/>
          <a:stretch/>
        </p:blipFill>
        <p:spPr>
          <a:xfrm>
            <a:off x="0" y="365125"/>
            <a:ext cx="2103325" cy="900000"/>
          </a:xfrm>
          <a:prstGeom prst="rect">
            <a:avLst/>
          </a:prstGeom>
          <a:noFill/>
          <a:ln>
            <a:noFill/>
          </a:ln>
        </p:spPr>
      </p:pic>
      <p:pic>
        <p:nvPicPr>
          <p:cNvPr id="12" name="Shape 149"/>
          <p:cNvPicPr preferRelativeResize="0"/>
          <p:nvPr userDrawn="1"/>
        </p:nvPicPr>
        <p:blipFill>
          <a:blip r:embed="rId4" cstate="print">
            <a:alphaModFix/>
          </a:blip>
          <a:stretch>
            <a:fillRect/>
          </a:stretch>
        </p:blipFill>
        <p:spPr>
          <a:xfrm>
            <a:off x="6058076" y="1630259"/>
            <a:ext cx="655125" cy="655125"/>
          </a:xfrm>
          <a:prstGeom prst="rect">
            <a:avLst/>
          </a:prstGeom>
          <a:noFill/>
          <a:ln>
            <a:noFill/>
          </a:ln>
        </p:spPr>
      </p:pic>
      <p:pic>
        <p:nvPicPr>
          <p:cNvPr id="13" name="Shape 150"/>
          <p:cNvPicPr preferRelativeResize="0"/>
          <p:nvPr userDrawn="1"/>
        </p:nvPicPr>
        <p:blipFill>
          <a:blip r:embed="rId5" cstate="print">
            <a:alphaModFix/>
          </a:blip>
          <a:stretch>
            <a:fillRect/>
          </a:stretch>
        </p:blipFill>
        <p:spPr>
          <a:xfrm>
            <a:off x="6020845" y="3614742"/>
            <a:ext cx="718975" cy="789825"/>
          </a:xfrm>
          <a:prstGeom prst="rect">
            <a:avLst/>
          </a:prstGeom>
          <a:noFill/>
          <a:ln>
            <a:noFill/>
          </a:ln>
        </p:spPr>
      </p:pic>
      <p:pic>
        <p:nvPicPr>
          <p:cNvPr id="14" name="Shape 151"/>
          <p:cNvPicPr preferRelativeResize="0"/>
          <p:nvPr userDrawn="1"/>
        </p:nvPicPr>
        <p:blipFill>
          <a:blip r:embed="rId6" cstate="print">
            <a:alphaModFix/>
          </a:blip>
          <a:stretch>
            <a:fillRect/>
          </a:stretch>
        </p:blipFill>
        <p:spPr>
          <a:xfrm>
            <a:off x="6081158" y="2959617"/>
            <a:ext cx="655125" cy="655125"/>
          </a:xfrm>
          <a:prstGeom prst="rect">
            <a:avLst/>
          </a:prstGeom>
          <a:noFill/>
          <a:ln>
            <a:noFill/>
          </a:ln>
        </p:spPr>
      </p:pic>
      <p:pic>
        <p:nvPicPr>
          <p:cNvPr id="15" name="Shape 152"/>
          <p:cNvPicPr preferRelativeResize="0"/>
          <p:nvPr userDrawn="1"/>
        </p:nvPicPr>
        <p:blipFill>
          <a:blip r:embed="rId7" cstate="print">
            <a:alphaModFix/>
          </a:blip>
          <a:stretch>
            <a:fillRect/>
          </a:stretch>
        </p:blipFill>
        <p:spPr>
          <a:xfrm>
            <a:off x="6081158" y="2285042"/>
            <a:ext cx="655121" cy="655122"/>
          </a:xfrm>
          <a:prstGeom prst="rect">
            <a:avLst/>
          </a:prstGeom>
          <a:noFill/>
          <a:ln>
            <a:noFill/>
          </a:ln>
        </p:spPr>
      </p:pic>
      <p:pic>
        <p:nvPicPr>
          <p:cNvPr id="22" name="Shape 57"/>
          <p:cNvPicPr preferRelativeResize="0"/>
          <p:nvPr userDrawn="1"/>
        </p:nvPicPr>
        <p:blipFill>
          <a:blip r:embed="rId8" cstate="print">
            <a:alphaModFix/>
          </a:blip>
          <a:stretch>
            <a:fillRect/>
          </a:stretch>
        </p:blipFill>
        <p:spPr>
          <a:xfrm>
            <a:off x="111458" y="5646521"/>
            <a:ext cx="1435827" cy="419059"/>
          </a:xfrm>
          <a:prstGeom prst="rect">
            <a:avLst/>
          </a:prstGeom>
          <a:noFill/>
          <a:ln>
            <a:noFill/>
          </a:ln>
        </p:spPr>
      </p:pic>
      <p:sp>
        <p:nvSpPr>
          <p:cNvPr id="23" name="TextBox 22"/>
          <p:cNvSpPr txBox="1"/>
          <p:nvPr userDrawn="1"/>
        </p:nvSpPr>
        <p:spPr>
          <a:xfrm>
            <a:off x="6736279" y="1773155"/>
            <a:ext cx="2311400" cy="307777"/>
          </a:xfrm>
          <a:prstGeom prst="rect">
            <a:avLst/>
          </a:prstGeom>
          <a:noFill/>
        </p:spPr>
        <p:txBody>
          <a:bodyPr wrap="square" rtlCol="0">
            <a:spAutoFi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www.project-musa.eu</a:t>
            </a:r>
          </a:p>
        </p:txBody>
      </p:sp>
      <p:sp>
        <p:nvSpPr>
          <p:cNvPr id="24" name="TextBox 23"/>
          <p:cNvSpPr txBox="1"/>
          <p:nvPr userDrawn="1"/>
        </p:nvSpPr>
        <p:spPr>
          <a:xfrm>
            <a:off x="0" y="6162245"/>
            <a:ext cx="2387600" cy="707886"/>
          </a:xfrm>
          <a:prstGeom prst="rect">
            <a:avLst/>
          </a:prstGeom>
          <a:noFill/>
        </p:spPr>
        <p:txBody>
          <a:bodyPr wrap="square" rtlCol="0">
            <a:spAutoFit/>
          </a:bodyPr>
          <a:lstStyle/>
          <a:p>
            <a:r>
              <a:rPr lang="en-US" sz="800" kern="1200" dirty="0">
                <a:solidFill>
                  <a:schemeClr val="tx1"/>
                </a:solidFill>
                <a:effectLst/>
                <a:latin typeface="+mn-lt"/>
                <a:ea typeface="+mn-ea"/>
                <a:cs typeface="+mn-cs"/>
              </a:rPr>
              <a:t>This project has been funded with support from the European Commission. This presentation reflects the views only of the author, and the Commission cannot be held responsible for any use which may be made of the information contained therein.</a:t>
            </a:r>
            <a:endParaRPr lang="en-US" sz="800" dirty="0"/>
          </a:p>
        </p:txBody>
      </p:sp>
      <p:sp>
        <p:nvSpPr>
          <p:cNvPr id="27" name="TextBox 26"/>
          <p:cNvSpPr txBox="1"/>
          <p:nvPr userDrawn="1"/>
        </p:nvSpPr>
        <p:spPr>
          <a:xfrm>
            <a:off x="6736279" y="2408653"/>
            <a:ext cx="2311400" cy="307777"/>
          </a:xfrm>
          <a:prstGeom prst="rect">
            <a:avLst/>
          </a:prstGeom>
          <a:noFill/>
        </p:spPr>
        <p:txBody>
          <a:bodyPr wrap="square" rtlCol="0">
            <a:spAutoFi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musa@daissy.eap.gr</a:t>
            </a:r>
          </a:p>
        </p:txBody>
      </p:sp>
      <p:sp>
        <p:nvSpPr>
          <p:cNvPr id="30" name="TextBox 29"/>
          <p:cNvSpPr txBox="1"/>
          <p:nvPr userDrawn="1"/>
        </p:nvSpPr>
        <p:spPr>
          <a:xfrm>
            <a:off x="597335" y="1630259"/>
            <a:ext cx="5219699"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n-lt"/>
                <a:ea typeface="+mn-ea"/>
                <a:cs typeface="+mn-cs"/>
              </a:rPr>
              <a:t>Credits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n-lt"/>
                <a:ea typeface="+mn-ea"/>
                <a:cs typeface="+mn-cs"/>
              </a:rPr>
              <a:t>Author: Sotiris Kotsiantis, University of Patras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n-lt"/>
                <a:ea typeface="+mn-ea"/>
                <a:cs typeface="+mn-cs"/>
              </a:rPr>
              <a:t>Technical Reviewers: Christos </a:t>
            </a:r>
            <a:r>
              <a:rPr kumimoji="0" lang="en-US" sz="2400" b="0" i="0" u="none" strike="noStrike" kern="1200" cap="none" spc="0" normalizeH="0" baseline="0" noProof="0" dirty="0" err="1">
                <a:ln>
                  <a:noFill/>
                </a:ln>
                <a:solidFill>
                  <a:prstClr val="white"/>
                </a:solidFill>
                <a:effectLst/>
                <a:uLnTx/>
                <a:uFillTx/>
                <a:latin typeface="+mn-lt"/>
                <a:ea typeface="+mn-ea"/>
                <a:cs typeface="+mn-cs"/>
              </a:rPr>
              <a:t>Pierrakeas</a:t>
            </a:r>
            <a:r>
              <a:rPr kumimoji="0" lang="en-US" sz="2400" b="0" i="0" u="none" strike="noStrike" kern="1200" cap="none" spc="0" normalizeH="0" baseline="0" noProof="0" dirty="0">
                <a:ln>
                  <a:noFill/>
                </a:ln>
                <a:solidFill>
                  <a:prstClr val="white"/>
                </a:solidFill>
                <a:effectLst/>
                <a:uLnTx/>
                <a:uFillTx/>
                <a:latin typeface="+mn-lt"/>
                <a:ea typeface="+mn-ea"/>
                <a:cs typeface="+mn-cs"/>
              </a:rPr>
              <a:t> and </a:t>
            </a:r>
            <a:r>
              <a:rPr kumimoji="0" lang="en-US" sz="2400" b="0" i="0" u="none" strike="noStrike" kern="1200" cap="none" spc="0" normalizeH="0" baseline="0" noProof="0" dirty="0" err="1">
                <a:ln>
                  <a:noFill/>
                </a:ln>
                <a:solidFill>
                  <a:prstClr val="white"/>
                </a:solidFill>
                <a:effectLst/>
                <a:uLnTx/>
                <a:uFillTx/>
                <a:latin typeface="+mn-lt"/>
                <a:ea typeface="+mn-ea"/>
                <a:cs typeface="+mn-cs"/>
              </a:rPr>
              <a:t>Panagiota</a:t>
            </a:r>
            <a:r>
              <a:rPr kumimoji="0" lang="en-US" sz="2400" b="0" i="0" u="none" strike="noStrike" kern="1200" cap="none" spc="0" normalizeH="0" baseline="0" noProof="0" dirty="0">
                <a:ln>
                  <a:noFill/>
                </a:ln>
                <a:solidFill>
                  <a:prstClr val="white"/>
                </a:solidFill>
                <a:effectLst/>
                <a:uLnTx/>
                <a:uFillTx/>
                <a:latin typeface="+mn-lt"/>
                <a:ea typeface="+mn-ea"/>
                <a:cs typeface="+mn-cs"/>
              </a:rPr>
              <a:t> </a:t>
            </a:r>
            <a:r>
              <a:rPr kumimoji="0" lang="en-US" sz="2400" b="0" i="0" u="none" strike="noStrike" kern="1200" cap="none" spc="0" normalizeH="0" baseline="0" noProof="0" dirty="0" err="1">
                <a:ln>
                  <a:noFill/>
                </a:ln>
                <a:solidFill>
                  <a:prstClr val="white"/>
                </a:solidFill>
                <a:effectLst/>
                <a:uLnTx/>
                <a:uFillTx/>
                <a:latin typeface="+mn-lt"/>
                <a:ea typeface="+mn-ea"/>
                <a:cs typeface="+mn-cs"/>
              </a:rPr>
              <a:t>Polymeropoulou</a:t>
            </a:r>
            <a:r>
              <a:rPr kumimoji="0" lang="en-US" sz="2400" b="0" i="0" u="none" strike="noStrike" kern="1200" cap="none" spc="0" normalizeH="0" baseline="0" noProof="0" dirty="0">
                <a:ln>
                  <a:noFill/>
                </a:ln>
                <a:solidFill>
                  <a:prstClr val="white"/>
                </a:solidFill>
                <a:effectLst/>
                <a:uLnTx/>
                <a:uFillTx/>
                <a:latin typeface="+mn-lt"/>
                <a:ea typeface="+mn-ea"/>
                <a:cs typeface="+mn-cs"/>
              </a:rPr>
              <a:t>, HOU</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n-lt"/>
                <a:ea typeface="+mn-ea"/>
                <a:cs typeface="+mn-cs"/>
              </a:rPr>
              <a:t>Scientific Reviewer: Maria Manuela Pinto, </a:t>
            </a:r>
            <a:r>
              <a:rPr kumimoji="0" lang="en-US" sz="2400" b="0" i="0" u="none" strike="noStrike" kern="1200" cap="none" spc="0" normalizeH="0" baseline="0" noProof="0" dirty="0" err="1">
                <a:ln>
                  <a:noFill/>
                </a:ln>
                <a:solidFill>
                  <a:prstClr val="white"/>
                </a:solidFill>
                <a:effectLst/>
                <a:uLnTx/>
                <a:uFillTx/>
                <a:latin typeface="+mn-lt"/>
                <a:ea typeface="+mn-ea"/>
                <a:cs typeface="+mn-cs"/>
              </a:rPr>
              <a:t>UPorto</a:t>
            </a:r>
            <a:r>
              <a:rPr kumimoji="0" lang="en-US" sz="2400" b="0" i="0" u="none" strike="noStrike" kern="1200" cap="none" spc="0" normalizeH="0" baseline="0" noProof="0" dirty="0">
                <a:ln>
                  <a:noFill/>
                </a:ln>
                <a:solidFill>
                  <a:prstClr val="white"/>
                </a:solidFill>
                <a:effectLst/>
                <a:uLnTx/>
                <a:uFillTx/>
                <a:latin typeface="+mn-lt"/>
                <a:ea typeface="+mn-ea"/>
                <a:cs typeface="+mn-cs"/>
              </a:rPr>
              <a:t> </a:t>
            </a:r>
          </a:p>
        </p:txBody>
      </p:sp>
      <p:sp>
        <p:nvSpPr>
          <p:cNvPr id="31" name="TextBox 30"/>
          <p:cNvSpPr txBox="1"/>
          <p:nvPr userDrawn="1"/>
        </p:nvSpPr>
        <p:spPr>
          <a:xfrm>
            <a:off x="6743700" y="3144274"/>
            <a:ext cx="2467688" cy="307777"/>
          </a:xfrm>
          <a:prstGeom prst="rect">
            <a:avLst/>
          </a:prstGeom>
          <a:noFill/>
        </p:spPr>
        <p:txBody>
          <a:bodyPr wrap="square" rtlCol="0">
            <a:spAutoFi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MuseumSector</a:t>
            </a:r>
            <a:r>
              <a:rPr lang="en-US" sz="1400" baseline="0" dirty="0" err="1">
                <a:solidFill>
                  <a:schemeClr val="bg1"/>
                </a:solidFill>
                <a:latin typeface="Verdana" panose="020B0604030504040204" pitchFamily="34" charset="0"/>
                <a:ea typeface="Verdana" panose="020B0604030504040204" pitchFamily="34" charset="0"/>
                <a:cs typeface="Verdana" panose="020B0604030504040204" pitchFamily="34" charset="0"/>
              </a:rPr>
              <a:t>Alliance</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p:cNvSpPr txBox="1"/>
          <p:nvPr userDrawn="1"/>
        </p:nvSpPr>
        <p:spPr>
          <a:xfrm>
            <a:off x="6743699" y="3818852"/>
            <a:ext cx="2414449" cy="307777"/>
          </a:xfrm>
          <a:prstGeom prst="rect">
            <a:avLst/>
          </a:prstGeom>
          <a:noFill/>
        </p:spPr>
        <p:txBody>
          <a:bodyPr wrap="square" rtlCol="0">
            <a:spAutoFit/>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MuseumSectorAlliance</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Shape 153"/>
          <p:cNvSpPr txBox="1"/>
          <p:nvPr userDrawn="1"/>
        </p:nvSpPr>
        <p:spPr>
          <a:xfrm>
            <a:off x="4064000" y="5193991"/>
            <a:ext cx="4991099" cy="2999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GB" sz="1200" b="1" dirty="0">
                <a:solidFill>
                  <a:schemeClr val="tx1"/>
                </a:solidFill>
                <a:latin typeface="Verdana"/>
                <a:ea typeface="Verdana"/>
                <a:cs typeface="Verdana"/>
                <a:sym typeface="Verdana"/>
              </a:rPr>
              <a:t>Project Number: 575907-EEP-1-2016-1-EL-EPPKA2-SSA</a:t>
            </a:r>
          </a:p>
        </p:txBody>
      </p:sp>
      <p:pic>
        <p:nvPicPr>
          <p:cNvPr id="2050" name="Picture 2" descr="C:\Users\dina\Desktop\Musa Partner Logos.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597777" y="5537836"/>
            <a:ext cx="6546223" cy="1248818"/>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userDrawn="1"/>
        </p:nvPicPr>
        <p:blipFill>
          <a:blip r:embed="rId10" cstate="print"/>
          <a:stretch>
            <a:fillRect/>
          </a:stretch>
        </p:blipFill>
        <p:spPr>
          <a:xfrm>
            <a:off x="0" y="5078961"/>
            <a:ext cx="4072467" cy="470895"/>
          </a:xfrm>
          <a:prstGeom prst="rect">
            <a:avLst/>
          </a:prstGeom>
        </p:spPr>
      </p:pic>
    </p:spTree>
    <p:extLst>
      <p:ext uri="{BB962C8B-B14F-4D97-AF65-F5344CB8AC3E}">
        <p14:creationId xmlns:p14="http://schemas.microsoft.com/office/powerpoint/2010/main" val="106651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30947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307114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377755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3B431-17DA-4CCA-A61A-B0A6005697B4}" type="slidenum">
              <a:rPr lang="en-US" smtClean="0"/>
              <a:pPr/>
              <a:t>‹#›</a:t>
            </a:fld>
            <a:endParaRPr lang="en-US"/>
          </a:p>
        </p:txBody>
      </p:sp>
      <p:sp>
        <p:nvSpPr>
          <p:cNvPr id="10" name="Title 1"/>
          <p:cNvSpPr>
            <a:spLocks noGrp="1"/>
          </p:cNvSpPr>
          <p:nvPr>
            <p:ph type="title"/>
          </p:nvPr>
        </p:nvSpPr>
        <p:spPr>
          <a:xfrm>
            <a:off x="2103324" y="365127"/>
            <a:ext cx="6412025" cy="899998"/>
          </a:xfrm>
        </p:spPr>
        <p:txBody>
          <a:bodyPr/>
          <a:lstStyle/>
          <a:p>
            <a:r>
              <a:rPr lang="en-US" dirty="0"/>
              <a:t>Click to edit Master title style</a:t>
            </a:r>
          </a:p>
        </p:txBody>
      </p:sp>
    </p:spTree>
    <p:extLst>
      <p:ext uri="{BB962C8B-B14F-4D97-AF65-F5344CB8AC3E}">
        <p14:creationId xmlns:p14="http://schemas.microsoft.com/office/powerpoint/2010/main" val="330039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178975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35960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473199"/>
            <a:ext cx="2949178" cy="904875"/>
          </a:xfrm>
        </p:spPr>
        <p:txBody>
          <a:bodyPr anchor="b">
            <a:no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3887391" y="1473200"/>
            <a:ext cx="4629150" cy="47371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45110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44A092A-BF48-4B14-90FE-9F6A3B27F5E3}"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3B431-17DA-4CCA-A61A-B0A6005697B4}" type="slidenum">
              <a:rPr lang="en-US" smtClean="0"/>
              <a:pPr/>
              <a:t>‹#›</a:t>
            </a:fld>
            <a:endParaRPr lang="en-US"/>
          </a:p>
        </p:txBody>
      </p:sp>
    </p:spTree>
    <p:extLst>
      <p:ext uri="{BB962C8B-B14F-4D97-AF65-F5344CB8AC3E}">
        <p14:creationId xmlns:p14="http://schemas.microsoft.com/office/powerpoint/2010/main" val="352197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83006"/>
            <a:ext cx="7886700" cy="46939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06224" y="6342063"/>
            <a:ext cx="1219576"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44A092A-BF48-4B14-90FE-9F6A3B27F5E3}" type="datetimeFigureOut">
              <a:rPr lang="en-US" smtClean="0"/>
              <a:pPr/>
              <a:t>11/17/2019</a:t>
            </a:fld>
            <a:endParaRPr lang="en-US" dirty="0"/>
          </a:p>
        </p:txBody>
      </p:sp>
      <p:sp>
        <p:nvSpPr>
          <p:cNvPr id="5" name="Footer Placeholder 4"/>
          <p:cNvSpPr>
            <a:spLocks noGrp="1"/>
          </p:cNvSpPr>
          <p:nvPr>
            <p:ph type="ftr" sz="quarter" idx="3"/>
          </p:nvPr>
        </p:nvSpPr>
        <p:spPr>
          <a:xfrm>
            <a:off x="3435350" y="6356351"/>
            <a:ext cx="39497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7594600" y="6356351"/>
            <a:ext cx="92075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A13B431-17DA-4CCA-A61A-B0A6005697B4}" type="slidenum">
              <a:rPr lang="en-US" smtClean="0"/>
              <a:pPr/>
              <a:t>‹#›</a:t>
            </a:fld>
            <a:endParaRPr lang="en-US" dirty="0"/>
          </a:p>
        </p:txBody>
      </p:sp>
      <p:pic>
        <p:nvPicPr>
          <p:cNvPr id="8" name="Shape 67"/>
          <p:cNvPicPr preferRelativeResize="0">
            <a:picLocks noChangeAspect="1"/>
          </p:cNvPicPr>
          <p:nvPr userDrawn="1"/>
        </p:nvPicPr>
        <p:blipFill rotWithShape="1">
          <a:blip r:embed="rId15" cstate="print">
            <a:alphaModFix/>
          </a:blip>
          <a:srcRect l="19473" t="33271" r="18999" b="31628"/>
          <a:stretch/>
        </p:blipFill>
        <p:spPr>
          <a:xfrm>
            <a:off x="0" y="365125"/>
            <a:ext cx="2103325" cy="900000"/>
          </a:xfrm>
          <a:prstGeom prst="rect">
            <a:avLst/>
          </a:prstGeom>
          <a:noFill/>
          <a:ln>
            <a:noFill/>
          </a:ln>
        </p:spPr>
      </p:pic>
      <p:sp>
        <p:nvSpPr>
          <p:cNvPr id="2" name="Title Placeholder 1"/>
          <p:cNvSpPr>
            <a:spLocks noGrp="1"/>
          </p:cNvSpPr>
          <p:nvPr>
            <p:ph type="title"/>
          </p:nvPr>
        </p:nvSpPr>
        <p:spPr>
          <a:xfrm>
            <a:off x="2103324" y="365127"/>
            <a:ext cx="6412025" cy="899998"/>
          </a:xfrm>
          <a:prstGeom prst="rect">
            <a:avLst/>
          </a:prstGeom>
        </p:spPr>
        <p:txBody>
          <a:bodyPr vert="horz" lIns="91440" tIns="45720" rIns="91440" bIns="45720" rtlCol="0" anchor="ctr">
            <a:normAutofit/>
          </a:bodyPr>
          <a:lstStyle/>
          <a:p>
            <a:r>
              <a:rPr lang="en-US" dirty="0"/>
              <a:t>Click to edit Master title style</a:t>
            </a:r>
          </a:p>
        </p:txBody>
      </p:sp>
      <p:pic>
        <p:nvPicPr>
          <p:cNvPr id="11" name="Shape 57"/>
          <p:cNvPicPr preferRelativeResize="0"/>
          <p:nvPr userDrawn="1"/>
        </p:nvPicPr>
        <p:blipFill>
          <a:blip r:embed="rId16" cstate="print">
            <a:alphaModFix/>
          </a:blip>
          <a:stretch>
            <a:fillRect/>
          </a:stretch>
        </p:blipFill>
        <p:spPr>
          <a:xfrm>
            <a:off x="0" y="6257013"/>
            <a:ext cx="1796674" cy="563799"/>
          </a:xfrm>
          <a:prstGeom prst="rect">
            <a:avLst/>
          </a:prstGeom>
          <a:noFill/>
          <a:ln>
            <a:noFill/>
          </a:ln>
        </p:spPr>
      </p:pic>
    </p:spTree>
    <p:extLst>
      <p:ext uri="{BB962C8B-B14F-4D97-AF65-F5344CB8AC3E}">
        <p14:creationId xmlns:p14="http://schemas.microsoft.com/office/powerpoint/2010/main" val="329950598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Lst>
  <p:txStyles>
    <p:titleStyle>
      <a:lvl1pPr algn="l" defTabSz="914400" rtl="0" eaLnBrk="1" latinLnBrk="0" hangingPunct="1">
        <a:lnSpc>
          <a:spcPct val="90000"/>
        </a:lnSpc>
        <a:spcBef>
          <a:spcPct val="0"/>
        </a:spcBef>
        <a:buNone/>
        <a:defRPr lang="en-US" sz="3200" b="0" i="0" u="none" strike="noStrike" kern="1200" cap="none" dirty="0">
          <a:solidFill>
            <a:srgbClr val="F47D5D"/>
          </a:solidFill>
          <a:latin typeface="Verdana"/>
          <a:ea typeface="Verdana"/>
          <a:cs typeface="Verdana"/>
          <a:sym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10.png"/><Relationship Id="rId5" Type="http://schemas.openxmlformats.org/officeDocument/2006/relationships/hyperlink" Target="http://pandas.pydata.org/"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mp3"/><Relationship Id="rId1" Type="http://schemas.microsoft.com/office/2007/relationships/media" Target="../media/media20.mp3"/><Relationship Id="rId5" Type="http://schemas.openxmlformats.org/officeDocument/2006/relationships/image" Target="../media/image1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media21.mp3"/><Relationship Id="rId2" Type="http://schemas.microsoft.com/office/2007/relationships/media" Target="../media/media21.mp3"/><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image" Target="../media/image10.png"/><Relationship Id="rId5" Type="http://schemas.openxmlformats.org/officeDocument/2006/relationships/hyperlink" Target="http://www.numpy.org/" TargetMode="Externa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image" Target="../media/image10.png"/><Relationship Id="rId5" Type="http://schemas.openxmlformats.org/officeDocument/2006/relationships/hyperlink" Target="https://matplotlib.org/"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24.mp3"/><Relationship Id="rId1" Type="http://schemas.microsoft.com/office/2007/relationships/media" Target="../media/media24.mp3"/><Relationship Id="rId6" Type="http://schemas.openxmlformats.org/officeDocument/2006/relationships/hyperlink" Target="https://plot.ly/" TargetMode="External"/><Relationship Id="rId5" Type="http://schemas.openxmlformats.org/officeDocument/2006/relationships/hyperlink" Target="https://seaborn.pydata.org/" TargetMode="Externa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25.mp3"/><Relationship Id="rId1" Type="http://schemas.microsoft.com/office/2007/relationships/media" Target="../media/media25.mp3"/><Relationship Id="rId6" Type="http://schemas.openxmlformats.org/officeDocument/2006/relationships/hyperlink" Target="https://colab.research.google.com/" TargetMode="External"/><Relationship Id="rId5" Type="http://schemas.openxmlformats.org/officeDocument/2006/relationships/hyperlink" Target="https://colab.research.google.com/notebooks/" TargetMode="Externa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6.mp3"/><Relationship Id="rId1" Type="http://schemas.microsoft.com/office/2007/relationships/media" Target="../media/media26.mp3"/><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7.mp3"/><Relationship Id="rId1" Type="http://schemas.microsoft.com/office/2007/relationships/media" Target="../media/media27.mp3"/><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8.mp3"/><Relationship Id="rId1" Type="http://schemas.microsoft.com/office/2007/relationships/media" Target="../media/media28.mp3"/><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9.mp3"/><Relationship Id="rId1" Type="http://schemas.microsoft.com/office/2007/relationships/media" Target="../media/media29.mp3"/><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0.mp3"/><Relationship Id="rId1" Type="http://schemas.microsoft.com/office/2007/relationships/media" Target="../media/media30.mp3"/><Relationship Id="rId5" Type="http://schemas.openxmlformats.org/officeDocument/2006/relationships/image" Target="../media/image10.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1.mp3"/><Relationship Id="rId1" Type="http://schemas.microsoft.com/office/2007/relationships/media" Target="../media/media31.mp3"/><Relationship Id="rId5" Type="http://schemas.openxmlformats.org/officeDocument/2006/relationships/image" Target="../media/image10.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2.mp3"/><Relationship Id="rId1" Type="http://schemas.microsoft.com/office/2007/relationships/media" Target="../media/media32.mp3"/><Relationship Id="rId5" Type="http://schemas.openxmlformats.org/officeDocument/2006/relationships/image" Target="../media/image10.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3.mp3"/><Relationship Id="rId1" Type="http://schemas.microsoft.com/office/2007/relationships/media" Target="../media/media33.mp3"/><Relationship Id="rId5" Type="http://schemas.openxmlformats.org/officeDocument/2006/relationships/image" Target="../media/image10.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4.mp3"/><Relationship Id="rId1" Type="http://schemas.microsoft.com/office/2007/relationships/media" Target="../media/media34.mp3"/><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5.mp3"/><Relationship Id="rId1" Type="http://schemas.microsoft.com/office/2007/relationships/media" Target="../media/media35.mp3"/><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6.mp3"/><Relationship Id="rId1" Type="http://schemas.microsoft.com/office/2007/relationships/media" Target="../media/media36.mp3"/><Relationship Id="rId5" Type="http://schemas.openxmlformats.org/officeDocument/2006/relationships/image" Target="../media/image10.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7.mp3"/><Relationship Id="rId1" Type="http://schemas.microsoft.com/office/2007/relationships/media" Target="../media/media37.mp3"/><Relationship Id="rId5" Type="http://schemas.openxmlformats.org/officeDocument/2006/relationships/image" Target="../media/image10.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8.mp3"/><Relationship Id="rId1" Type="http://schemas.microsoft.com/office/2007/relationships/media" Target="../media/media38.mp3"/><Relationship Id="rId5" Type="http://schemas.openxmlformats.org/officeDocument/2006/relationships/image" Target="../media/image10.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9.mp3"/><Relationship Id="rId1" Type="http://schemas.microsoft.com/office/2007/relationships/media" Target="../media/media39.mp3"/><Relationship Id="rId5" Type="http://schemas.openxmlformats.org/officeDocument/2006/relationships/image" Target="../media/image10.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0.mp3"/><Relationship Id="rId1" Type="http://schemas.microsoft.com/office/2007/relationships/media" Target="../media/media40.mp3"/><Relationship Id="rId5" Type="http://schemas.openxmlformats.org/officeDocument/2006/relationships/image" Target="../media/image10.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1.mp3"/><Relationship Id="rId1" Type="http://schemas.microsoft.com/office/2007/relationships/media" Target="../media/media41.mp3"/><Relationship Id="rId5" Type="http://schemas.openxmlformats.org/officeDocument/2006/relationships/image" Target="../media/image10.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2.mp3"/><Relationship Id="rId1" Type="http://schemas.microsoft.com/office/2007/relationships/media" Target="../media/media42.mp3"/><Relationship Id="rId5" Type="http://schemas.openxmlformats.org/officeDocument/2006/relationships/image" Target="../media/image10.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3.mp3"/><Relationship Id="rId1" Type="http://schemas.microsoft.com/office/2007/relationships/media" Target="../media/media43.mp3"/><Relationship Id="rId5" Type="http://schemas.openxmlformats.org/officeDocument/2006/relationships/image" Target="../media/image10.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4.mp3"/><Relationship Id="rId1" Type="http://schemas.microsoft.com/office/2007/relationships/media" Target="../media/media44.mp3"/><Relationship Id="rId5" Type="http://schemas.openxmlformats.org/officeDocument/2006/relationships/image" Target="../media/image10.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5.mp3"/><Relationship Id="rId1" Type="http://schemas.microsoft.com/office/2007/relationships/media" Target="../media/media45.mp3"/><Relationship Id="rId5" Type="http://schemas.openxmlformats.org/officeDocument/2006/relationships/image" Target="../media/image10.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6.mp3"/><Relationship Id="rId1" Type="http://schemas.microsoft.com/office/2007/relationships/media" Target="../media/media46.mp3"/><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7.mp3"/><Relationship Id="rId1" Type="http://schemas.microsoft.com/office/2007/relationships/media" Target="../media/media47.mp3"/><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8.mp3"/><Relationship Id="rId1" Type="http://schemas.microsoft.com/office/2007/relationships/media" Target="../media/media48.mp3"/><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9.mp3"/><Relationship Id="rId1" Type="http://schemas.microsoft.com/office/2007/relationships/media" Target="../media/media49.mp3"/><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0.mp3"/><Relationship Id="rId1" Type="http://schemas.microsoft.com/office/2007/relationships/media" Target="../media/media50.mp3"/><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audio" Target="../media/media51.mp3"/><Relationship Id="rId1" Type="http://schemas.microsoft.com/office/2007/relationships/media" Target="../media/media51.mp3"/><Relationship Id="rId6" Type="http://schemas.openxmlformats.org/officeDocument/2006/relationships/image" Target="../media/image10.png"/><Relationship Id="rId5" Type="http://schemas.openxmlformats.org/officeDocument/2006/relationships/hyperlink" Target="https://colab.research.google.com/drive/10xrEKzn4hoCvQhDzZOYPTYEddhQ7AUf7" TargetMode="Externa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2.mp3"/><Relationship Id="rId1" Type="http://schemas.microsoft.com/office/2007/relationships/media" Target="../media/media52.mp3"/><Relationship Id="rId5" Type="http://schemas.openxmlformats.org/officeDocument/2006/relationships/image" Target="../media/image10.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3.mp3"/><Relationship Id="rId1" Type="http://schemas.microsoft.com/office/2007/relationships/media" Target="../media/media53.mp3"/><Relationship Id="rId5" Type="http://schemas.openxmlformats.org/officeDocument/2006/relationships/image" Target="../media/image10.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4.mp3"/><Relationship Id="rId1" Type="http://schemas.microsoft.com/office/2007/relationships/media" Target="../media/media54.mp3"/><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5.mp3"/><Relationship Id="rId1" Type="http://schemas.microsoft.com/office/2007/relationships/media" Target="../media/media55.mp3"/><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6.mp3"/><Relationship Id="rId1" Type="http://schemas.microsoft.com/office/2007/relationships/media" Target="../media/media56.mp3"/><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7.mp3"/><Relationship Id="rId1" Type="http://schemas.microsoft.com/office/2007/relationships/media" Target="../media/media57.mp3"/><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8.mp3"/><Relationship Id="rId1" Type="http://schemas.microsoft.com/office/2007/relationships/media" Target="../media/media58.mp3"/><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59.mp3"/><Relationship Id="rId1" Type="http://schemas.microsoft.com/office/2007/relationships/media" Target="../media/media59.mp3"/><Relationship Id="rId6" Type="http://schemas.openxmlformats.org/officeDocument/2006/relationships/image" Target="../media/image30.png"/><Relationship Id="rId5" Type="http://schemas.openxmlformats.org/officeDocument/2006/relationships/hyperlink" Target="https://colab.research.google.com/drive/1g-vG_wxLGzCH6Ug8k-Nz9bO5-OguuAt-" TargetMode="External"/><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0.mp3"/><Relationship Id="rId1" Type="http://schemas.microsoft.com/office/2007/relationships/media" Target="../media/media60.mp3"/><Relationship Id="rId6" Type="http://schemas.openxmlformats.org/officeDocument/2006/relationships/image" Target="../media/image31.png"/><Relationship Id="rId5" Type="http://schemas.openxmlformats.org/officeDocument/2006/relationships/image" Target="../media/image10.pn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1.mp3"/><Relationship Id="rId1" Type="http://schemas.microsoft.com/office/2007/relationships/media" Target="../media/media61.mp3"/><Relationship Id="rId5" Type="http://schemas.openxmlformats.org/officeDocument/2006/relationships/image" Target="../media/image10.pn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2.mp3"/><Relationship Id="rId1" Type="http://schemas.microsoft.com/office/2007/relationships/media" Target="../media/media62.mp3"/><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3.mp3"/><Relationship Id="rId1" Type="http://schemas.microsoft.com/office/2007/relationships/media" Target="../media/media63.mp3"/><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4.mp3"/><Relationship Id="rId1" Type="http://schemas.microsoft.com/office/2007/relationships/media" Target="../media/media64.mp3"/><Relationship Id="rId6" Type="http://schemas.openxmlformats.org/officeDocument/2006/relationships/image" Target="../media/image10.png"/><Relationship Id="rId5" Type="http://schemas.openxmlformats.org/officeDocument/2006/relationships/image" Target="../media/image34.png"/><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5.mp3"/><Relationship Id="rId1" Type="http://schemas.microsoft.com/office/2007/relationships/media" Target="../media/media65.mp3"/><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6.mp3"/><Relationship Id="rId1" Type="http://schemas.microsoft.com/office/2007/relationships/media" Target="../media/media66.mp3"/><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7.mp3"/><Relationship Id="rId1" Type="http://schemas.microsoft.com/office/2007/relationships/media" Target="../media/media67.mp3"/><Relationship Id="rId6" Type="http://schemas.openxmlformats.org/officeDocument/2006/relationships/image" Target="../media/image10.png"/><Relationship Id="rId5" Type="http://schemas.openxmlformats.org/officeDocument/2006/relationships/hyperlink" Target="https://colab.research.google.com/drive/1LIqdbhnw64P-Xvmw05lCRTBYSz7EupvM" TargetMode="External"/><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8.mp3"/><Relationship Id="rId1" Type="http://schemas.microsoft.com/office/2007/relationships/media" Target="../media/media68.mp3"/><Relationship Id="rId5" Type="http://schemas.openxmlformats.org/officeDocument/2006/relationships/image" Target="../media/image10.png"/><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hyperlink" Target="https://plot.ly/" TargetMode="External"/><Relationship Id="rId2" Type="http://schemas.openxmlformats.org/officeDocument/2006/relationships/audio" Target="../media/media69.mp3"/><Relationship Id="rId1" Type="http://schemas.microsoft.com/office/2007/relationships/media" Target="../media/media69.mp3"/><Relationship Id="rId6" Type="http://schemas.openxmlformats.org/officeDocument/2006/relationships/hyperlink" Target="https://pandas.pydata.org/" TargetMode="External"/><Relationship Id="rId5" Type="http://schemas.openxmlformats.org/officeDocument/2006/relationships/hyperlink" Target="https://matplotlib.org/" TargetMode="Externa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70.mp3"/><Relationship Id="rId1" Type="http://schemas.microsoft.com/office/2007/relationships/media" Target="../media/media70.mp3"/><Relationship Id="rId6" Type="http://schemas.openxmlformats.org/officeDocument/2006/relationships/image" Target="../media/image37.jpg"/><Relationship Id="rId5" Type="http://schemas.openxmlformats.org/officeDocument/2006/relationships/hyperlink" Target="https://dblp.org/pers/hd/k/Kotsiantis:Sotiris_B=" TargetMode="Externa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9.mp3"/><Relationship Id="rId7" Type="http://schemas.openxmlformats.org/officeDocument/2006/relationships/hyperlink" Target="https://github.com/MuseumofModernArt/collection" TargetMode="External"/><Relationship Id="rId2" Type="http://schemas.microsoft.com/office/2007/relationships/media" Target="../media/media9.mp3"/><Relationship Id="rId1" Type="http://schemas.openxmlformats.org/officeDocument/2006/relationships/tags" Target="../tags/tag1.xml"/><Relationship Id="rId6" Type="http://schemas.openxmlformats.org/officeDocument/2006/relationships/hyperlink" Target="https://github.com/cmoa/collection" TargetMode="Externa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600" dirty="0"/>
              <a:t>Information management for artworks and artists from Museums’ </a:t>
            </a:r>
            <a:r>
              <a:rPr lang="en-US" sz="3600" dirty="0" err="1"/>
              <a:t>Githubs</a:t>
            </a:r>
            <a:endParaRPr lang="el-GR" sz="3600" dirty="0"/>
          </a:p>
        </p:txBody>
      </p:sp>
      <p:sp>
        <p:nvSpPr>
          <p:cNvPr id="8" name="Subtitle 7"/>
          <p:cNvSpPr>
            <a:spLocks noGrp="1"/>
          </p:cNvSpPr>
          <p:nvPr>
            <p:ph type="subTitle" idx="1"/>
          </p:nvPr>
        </p:nvSpPr>
        <p:spPr/>
        <p:txBody>
          <a:bodyPr/>
          <a:lstStyle/>
          <a:p>
            <a:r>
              <a:rPr lang="en-US" dirty="0"/>
              <a:t>Sotiris Kotsiantis, University of Patras</a:t>
            </a:r>
          </a:p>
        </p:txBody>
      </p:sp>
      <p:pic>
        <p:nvPicPr>
          <p:cNvPr id="4" name="output">
            <a:hlinkClick r:id="" action="ppaction://media"/>
            <a:extLst>
              <a:ext uri="{FF2B5EF4-FFF2-40B4-BE49-F238E27FC236}">
                <a16:creationId xmlns:a16="http://schemas.microsoft.com/office/drawing/2014/main" id="{0AE9EE38-9C73-4C14-86CE-EE0562F751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05763" y="3254375"/>
            <a:ext cx="347663" cy="347663"/>
          </a:xfrm>
          <a:prstGeom prst="rect">
            <a:avLst/>
          </a:prstGeom>
        </p:spPr>
      </p:pic>
    </p:spTree>
    <p:extLst>
      <p:ext uri="{BB962C8B-B14F-4D97-AF65-F5344CB8AC3E}">
        <p14:creationId xmlns:p14="http://schemas.microsoft.com/office/powerpoint/2010/main" val="1077832547"/>
      </p:ext>
    </p:extLst>
  </p:cSld>
  <p:clrMapOvr>
    <a:masterClrMapping/>
  </p:clrMapOvr>
  <mc:AlternateContent xmlns:mc="http://schemas.openxmlformats.org/markup-compatibility/2006" xmlns:p14="http://schemas.microsoft.com/office/powerpoint/2010/main">
    <mc:Choice Requires="p14">
      <p:transition spd="slow" p14:dur="2000" advTm="13580"/>
    </mc:Choice>
    <mc:Fallback xmlns="">
      <p:transition spd="slow" advTm="135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6" objId="5"/>
        <p14:stopEvt time="13196"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294A80-DB59-4B3C-9C5D-92B7BF9F97D4}"/>
              </a:ext>
            </a:extLst>
          </p:cNvPr>
          <p:cNvSpPr>
            <a:spLocks noGrp="1"/>
          </p:cNvSpPr>
          <p:nvPr>
            <p:ph type="title"/>
          </p:nvPr>
        </p:nvSpPr>
        <p:spPr/>
        <p:txBody>
          <a:bodyPr>
            <a:normAutofit fontScale="90000"/>
          </a:bodyPr>
          <a:lstStyle/>
          <a:p>
            <a:r>
              <a:rPr lang="en-US" b="1" dirty="0" err="1"/>
              <a:t>Github</a:t>
            </a:r>
            <a:br>
              <a:rPr lang="en-US" b="1" dirty="0"/>
            </a:br>
            <a:r>
              <a:rPr lang="en-US" sz="3000" dirty="0"/>
              <a:t>Carnegie Museum of Art in Pittsburgh, Pennsylvania</a:t>
            </a:r>
            <a:endParaRPr lang="el-GR" dirty="0"/>
          </a:p>
        </p:txBody>
      </p:sp>
      <p:pic>
        <p:nvPicPr>
          <p:cNvPr id="4" name="Θέση περιεχομένου 3">
            <a:extLst>
              <a:ext uri="{FF2B5EF4-FFF2-40B4-BE49-F238E27FC236}">
                <a16:creationId xmlns:a16="http://schemas.microsoft.com/office/drawing/2014/main" id="{85F9058F-1391-4400-86CA-B6E2190E0DC9}"/>
              </a:ext>
            </a:extLst>
          </p:cNvPr>
          <p:cNvPicPr>
            <a:picLocks noGrp="1" noChangeAspect="1"/>
          </p:cNvPicPr>
          <p:nvPr>
            <p:ph idx="1"/>
          </p:nvPr>
        </p:nvPicPr>
        <p:blipFill>
          <a:blip r:embed="rId5"/>
          <a:stretch>
            <a:fillRect/>
          </a:stretch>
        </p:blipFill>
        <p:spPr>
          <a:xfrm>
            <a:off x="463807" y="1620982"/>
            <a:ext cx="7736697" cy="4213250"/>
          </a:xfrm>
          <a:prstGeom prst="rect">
            <a:avLst/>
          </a:prstGeom>
        </p:spPr>
      </p:pic>
      <p:pic>
        <p:nvPicPr>
          <p:cNvPr id="3" name="output">
            <a:hlinkClick r:id="" action="ppaction://media"/>
            <a:extLst>
              <a:ext uri="{FF2B5EF4-FFF2-40B4-BE49-F238E27FC236}">
                <a16:creationId xmlns:a16="http://schemas.microsoft.com/office/drawing/2014/main" id="{72A8F2E6-9C24-4C9F-82F9-C91526C29E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03322462"/>
      </p:ext>
    </p:extLst>
  </p:cSld>
  <p:clrMapOvr>
    <a:masterClrMapping/>
  </p:clrMapOvr>
  <mc:AlternateContent xmlns:mc="http://schemas.openxmlformats.org/markup-compatibility/2006" xmlns:p14="http://schemas.microsoft.com/office/powerpoint/2010/main">
    <mc:Choice Requires="p14">
      <p:transition spd="slow" p14:dur="2000" advTm="13391"/>
    </mc:Choice>
    <mc:Fallback xmlns="">
      <p:transition spd="slow" advTm="133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3106"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0E7E43-CF41-40A6-AA1F-9638E6A9F14E}"/>
              </a:ext>
            </a:extLst>
          </p:cNvPr>
          <p:cNvSpPr>
            <a:spLocks noGrp="1"/>
          </p:cNvSpPr>
          <p:nvPr>
            <p:ph type="title"/>
          </p:nvPr>
        </p:nvSpPr>
        <p:spPr/>
        <p:txBody>
          <a:bodyPr>
            <a:normAutofit fontScale="90000"/>
          </a:bodyPr>
          <a:lstStyle/>
          <a:p>
            <a:r>
              <a:rPr lang="en-US" b="1" dirty="0"/>
              <a:t>Artwork Information (1)</a:t>
            </a:r>
            <a:br>
              <a:rPr lang="en-US" b="1" dirty="0"/>
            </a:br>
            <a:r>
              <a:rPr lang="en-US" sz="3000" dirty="0"/>
              <a:t>Carnegie Museum of Art in Pittsburgh, Pennsylvania </a:t>
            </a:r>
            <a:endParaRPr lang="el-GR" dirty="0"/>
          </a:p>
        </p:txBody>
      </p:sp>
      <p:graphicFrame>
        <p:nvGraphicFramePr>
          <p:cNvPr id="6" name="Θέση περιεχομένου 5">
            <a:extLst>
              <a:ext uri="{FF2B5EF4-FFF2-40B4-BE49-F238E27FC236}">
                <a16:creationId xmlns:a16="http://schemas.microsoft.com/office/drawing/2014/main" id="{88D4CB20-C1FB-4E37-B7EA-F83F25E233CE}"/>
              </a:ext>
            </a:extLst>
          </p:cNvPr>
          <p:cNvGraphicFramePr>
            <a:graphicFrameLocks noGrp="1"/>
          </p:cNvGraphicFramePr>
          <p:nvPr>
            <p:ph idx="1"/>
          </p:nvPr>
        </p:nvGraphicFramePr>
        <p:xfrm>
          <a:off x="968189" y="2226469"/>
          <a:ext cx="7291668" cy="3329707"/>
        </p:xfrm>
        <a:graphic>
          <a:graphicData uri="http://schemas.openxmlformats.org/drawingml/2006/table">
            <a:tbl>
              <a:tblPr>
                <a:tableStyleId>{5C22544A-7EE6-4342-B048-85BDC9FD1C3A}</a:tableStyleId>
              </a:tblPr>
              <a:tblGrid>
                <a:gridCol w="1723102">
                  <a:extLst>
                    <a:ext uri="{9D8B030D-6E8A-4147-A177-3AD203B41FA5}">
                      <a16:colId xmlns:a16="http://schemas.microsoft.com/office/drawing/2014/main" val="664136610"/>
                    </a:ext>
                  </a:extLst>
                </a:gridCol>
                <a:gridCol w="3215060">
                  <a:extLst>
                    <a:ext uri="{9D8B030D-6E8A-4147-A177-3AD203B41FA5}">
                      <a16:colId xmlns:a16="http://schemas.microsoft.com/office/drawing/2014/main" val="2473724808"/>
                    </a:ext>
                  </a:extLst>
                </a:gridCol>
                <a:gridCol w="2353506">
                  <a:extLst>
                    <a:ext uri="{9D8B030D-6E8A-4147-A177-3AD203B41FA5}">
                      <a16:colId xmlns:a16="http://schemas.microsoft.com/office/drawing/2014/main" val="4223480934"/>
                    </a:ext>
                  </a:extLst>
                </a:gridCol>
              </a:tblGrid>
              <a:tr h="163518">
                <a:tc>
                  <a:txBody>
                    <a:bodyPr/>
                    <a:lstStyle/>
                    <a:p>
                      <a:pPr algn="ctr" fontAlgn="ctr"/>
                      <a:r>
                        <a:rPr lang="en-US" sz="1100" u="none" strike="noStrike" dirty="0">
                          <a:effectLst/>
                        </a:rPr>
                        <a:t>Header</a:t>
                      </a:r>
                      <a:endParaRPr lang="en-US" sz="1100" b="1" i="0" u="none" strike="noStrike" dirty="0">
                        <a:solidFill>
                          <a:srgbClr val="24292E"/>
                        </a:solidFill>
                        <a:effectLst/>
                        <a:latin typeface="Segoe UI" panose="020B0502040204020203" pitchFamily="34" charset="0"/>
                      </a:endParaRPr>
                    </a:p>
                  </a:txBody>
                  <a:tcPr marL="3498" marR="3498" marT="3498" marB="0" anchor="ctr"/>
                </a:tc>
                <a:tc>
                  <a:txBody>
                    <a:bodyPr/>
                    <a:lstStyle/>
                    <a:p>
                      <a:pPr algn="ctr" fontAlgn="ctr"/>
                      <a:r>
                        <a:rPr lang="en-US" sz="1100" u="none" strike="noStrike">
                          <a:effectLst/>
                        </a:rPr>
                        <a:t>Description</a:t>
                      </a:r>
                      <a:endParaRPr lang="en-US" sz="1100" b="1" i="0" u="none" strike="noStrike">
                        <a:solidFill>
                          <a:srgbClr val="24292E"/>
                        </a:solidFill>
                        <a:effectLst/>
                        <a:latin typeface="Segoe UI" panose="020B0502040204020203" pitchFamily="34" charset="0"/>
                      </a:endParaRPr>
                    </a:p>
                  </a:txBody>
                  <a:tcPr marL="3498" marR="3498" marT="3498" marB="0" anchor="ctr"/>
                </a:tc>
                <a:tc>
                  <a:txBody>
                    <a:bodyPr/>
                    <a:lstStyle/>
                    <a:p>
                      <a:pPr algn="ctr" fontAlgn="ctr"/>
                      <a:r>
                        <a:rPr lang="en-US" sz="1100" u="none" strike="noStrike">
                          <a:effectLst/>
                        </a:rPr>
                        <a:t>Example</a:t>
                      </a:r>
                      <a:endParaRPr lang="en-US" sz="1100" b="1" i="0" u="none" strike="noStrike">
                        <a:solidFill>
                          <a:srgbClr val="24292E"/>
                        </a:solidFill>
                        <a:effectLst/>
                        <a:latin typeface="Segoe UI" panose="020B0502040204020203" pitchFamily="34" charset="0"/>
                      </a:endParaRPr>
                    </a:p>
                  </a:txBody>
                  <a:tcPr marL="3498" marR="3498" marT="3498" marB="0" anchor="ctr"/>
                </a:tc>
                <a:extLst>
                  <a:ext uri="{0D108BD9-81ED-4DB2-BD59-A6C34878D82A}">
                    <a16:rowId xmlns:a16="http://schemas.microsoft.com/office/drawing/2014/main" val="3598973393"/>
                  </a:ext>
                </a:extLst>
              </a:tr>
              <a:tr h="405752">
                <a:tc>
                  <a:txBody>
                    <a:bodyPr/>
                    <a:lstStyle/>
                    <a:p>
                      <a:pPr algn="l" fontAlgn="ctr"/>
                      <a:r>
                        <a:rPr lang="en-US" sz="1100" u="none" strike="noStrike" dirty="0">
                          <a:effectLst/>
                        </a:rPr>
                        <a:t>title</a:t>
                      </a:r>
                      <a:endParaRPr lang="en-US" sz="1100" b="0" i="0" u="none" strike="noStrike" dirty="0">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dirty="0">
                          <a:effectLst/>
                        </a:rPr>
                        <a:t>The main title that identifies the object or artwork. No multiples.</a:t>
                      </a:r>
                      <a:endParaRPr lang="en-US" sz="1100" b="0" i="0" u="none" strike="noStrike" dirty="0">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a:effectLst/>
                        </a:rPr>
                        <a:t>Portrait of A Boy OR Wheatfields After the Rain.</a:t>
                      </a:r>
                      <a:endParaRPr lang="en-US" sz="1100" b="0" i="0" u="none" strike="noStrike">
                        <a:solidFill>
                          <a:srgbClr val="24292E"/>
                        </a:solidFill>
                        <a:effectLst/>
                        <a:latin typeface="Segoe UI" panose="020B0502040204020203" pitchFamily="34" charset="0"/>
                      </a:endParaRPr>
                    </a:p>
                  </a:txBody>
                  <a:tcPr marL="3498" marR="3498" marT="3498" marB="0" anchor="ctr"/>
                </a:tc>
                <a:extLst>
                  <a:ext uri="{0D108BD9-81ED-4DB2-BD59-A6C34878D82A}">
                    <a16:rowId xmlns:a16="http://schemas.microsoft.com/office/drawing/2014/main" val="3026165776"/>
                  </a:ext>
                </a:extLst>
              </a:tr>
              <a:tr h="405752">
                <a:tc>
                  <a:txBody>
                    <a:bodyPr/>
                    <a:lstStyle/>
                    <a:p>
                      <a:pPr algn="l" fontAlgn="ctr"/>
                      <a:r>
                        <a:rPr lang="en-US" sz="1100" u="none" strike="noStrike" dirty="0" err="1">
                          <a:effectLst/>
                        </a:rPr>
                        <a:t>creation_date</a:t>
                      </a:r>
                      <a:endParaRPr lang="en-US" sz="1100" b="0" i="0" u="none" strike="noStrike" dirty="0">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dirty="0">
                          <a:effectLst/>
                        </a:rPr>
                        <a:t>The human readable date of creation for the object. Note that this is a string and may not be a valid date.</a:t>
                      </a:r>
                      <a:endParaRPr lang="en-US" sz="1100" b="0" i="0" u="none" strike="noStrike" dirty="0">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a:effectLst/>
                        </a:rPr>
                        <a:t>c. 1950” OR date unknown</a:t>
                      </a:r>
                      <a:endParaRPr lang="en-US" sz="1100" b="0" i="0" u="none" strike="noStrike">
                        <a:solidFill>
                          <a:srgbClr val="24292E"/>
                        </a:solidFill>
                        <a:effectLst/>
                        <a:latin typeface="Segoe UI" panose="020B0502040204020203" pitchFamily="34" charset="0"/>
                      </a:endParaRPr>
                    </a:p>
                  </a:txBody>
                  <a:tcPr marL="3498" marR="3498" marT="3498" marB="0" anchor="ctr"/>
                </a:tc>
                <a:extLst>
                  <a:ext uri="{0D108BD9-81ED-4DB2-BD59-A6C34878D82A}">
                    <a16:rowId xmlns:a16="http://schemas.microsoft.com/office/drawing/2014/main" val="733176275"/>
                  </a:ext>
                </a:extLst>
              </a:tr>
              <a:tr h="727555">
                <a:tc>
                  <a:txBody>
                    <a:bodyPr/>
                    <a:lstStyle/>
                    <a:p>
                      <a:pPr algn="l" fontAlgn="ctr"/>
                      <a:r>
                        <a:rPr lang="en-US" sz="1100" u="none" strike="noStrike" dirty="0" err="1">
                          <a:effectLst/>
                        </a:rPr>
                        <a:t>creation_date_earliest</a:t>
                      </a:r>
                      <a:endParaRPr lang="en-US" sz="1100" b="0" i="0" u="none" strike="noStrike" dirty="0">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dirty="0">
                          <a:effectLst/>
                        </a:rPr>
                        <a:t>This is the earliest date the object could have been created. May be null if no date known. May be the same as </a:t>
                      </a:r>
                      <a:r>
                        <a:rPr lang="en-US" sz="1100" u="none" strike="noStrike" dirty="0" err="1">
                          <a:effectLst/>
                        </a:rPr>
                        <a:t>creation_date_latest</a:t>
                      </a:r>
                      <a:r>
                        <a:rPr lang="en-US" sz="1100" u="none" strike="noStrike" dirty="0">
                          <a:effectLst/>
                        </a:rPr>
                        <a:t>, which indicates an exact date known.</a:t>
                      </a:r>
                      <a:endParaRPr lang="en-US" sz="1100" b="0" i="0" u="none" strike="noStrike" dirty="0">
                        <a:solidFill>
                          <a:srgbClr val="24292E"/>
                        </a:solidFill>
                        <a:effectLst/>
                        <a:latin typeface="Segoe UI" panose="020B0502040204020203" pitchFamily="34" charset="0"/>
                      </a:endParaRPr>
                    </a:p>
                  </a:txBody>
                  <a:tcPr marL="3498" marR="3498" marT="3498" marB="0" anchor="ctr"/>
                </a:tc>
                <a:tc>
                  <a:txBody>
                    <a:bodyPr/>
                    <a:lstStyle/>
                    <a:p>
                      <a:pPr algn="r" fontAlgn="ctr"/>
                      <a:r>
                        <a:rPr lang="el-GR" sz="1100" u="none" strike="noStrike">
                          <a:effectLst/>
                        </a:rPr>
                        <a:t>33163</a:t>
                      </a:r>
                      <a:endParaRPr lang="el-GR" sz="1100" b="0" i="0" u="none" strike="noStrike">
                        <a:solidFill>
                          <a:srgbClr val="24292E"/>
                        </a:solidFill>
                        <a:effectLst/>
                        <a:latin typeface="Segoe UI" panose="020B0502040204020203" pitchFamily="34" charset="0"/>
                      </a:endParaRPr>
                    </a:p>
                  </a:txBody>
                  <a:tcPr marL="3498" marR="3498" marT="20987" marB="20987" anchor="ctr"/>
                </a:tc>
                <a:extLst>
                  <a:ext uri="{0D108BD9-81ED-4DB2-BD59-A6C34878D82A}">
                    <a16:rowId xmlns:a16="http://schemas.microsoft.com/office/drawing/2014/main" val="2864537423"/>
                  </a:ext>
                </a:extLst>
              </a:tr>
              <a:tr h="727555">
                <a:tc>
                  <a:txBody>
                    <a:bodyPr/>
                    <a:lstStyle/>
                    <a:p>
                      <a:pPr algn="l" fontAlgn="ctr"/>
                      <a:r>
                        <a:rPr lang="en-US" sz="1100" u="none" strike="noStrike">
                          <a:effectLst/>
                        </a:rPr>
                        <a:t>creation_date_latest</a:t>
                      </a:r>
                      <a:endParaRPr lang="en-US" sz="1100" b="0" i="0" u="none" strike="noStrike">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dirty="0">
                          <a:effectLst/>
                        </a:rPr>
                        <a:t>This is the latest date the object could have been created. May be null if no date known. May be the same as </a:t>
                      </a:r>
                      <a:r>
                        <a:rPr lang="en-US" sz="1100" u="none" strike="noStrike" dirty="0" err="1">
                          <a:effectLst/>
                        </a:rPr>
                        <a:t>creation_date_earliest</a:t>
                      </a:r>
                      <a:r>
                        <a:rPr lang="en-US" sz="1100" u="none" strike="noStrike" dirty="0">
                          <a:effectLst/>
                        </a:rPr>
                        <a:t>, which indicates an exact date known.</a:t>
                      </a:r>
                      <a:endParaRPr lang="en-US" sz="1100" b="0" i="0" u="none" strike="noStrike" dirty="0">
                        <a:solidFill>
                          <a:srgbClr val="24292E"/>
                        </a:solidFill>
                        <a:effectLst/>
                        <a:latin typeface="Segoe UI" panose="020B0502040204020203" pitchFamily="34" charset="0"/>
                      </a:endParaRPr>
                    </a:p>
                  </a:txBody>
                  <a:tcPr marL="3498" marR="3498" marT="3498" marB="0" anchor="ctr"/>
                </a:tc>
                <a:tc>
                  <a:txBody>
                    <a:bodyPr/>
                    <a:lstStyle/>
                    <a:p>
                      <a:pPr algn="r" fontAlgn="ctr"/>
                      <a:r>
                        <a:rPr lang="el-GR" sz="1100" u="none" strike="noStrike">
                          <a:effectLst/>
                        </a:rPr>
                        <a:t>33163</a:t>
                      </a:r>
                      <a:endParaRPr lang="el-GR" sz="1100" b="0" i="0" u="none" strike="noStrike">
                        <a:solidFill>
                          <a:srgbClr val="24292E"/>
                        </a:solidFill>
                        <a:effectLst/>
                        <a:latin typeface="Segoe UI" panose="020B0502040204020203" pitchFamily="34" charset="0"/>
                      </a:endParaRPr>
                    </a:p>
                  </a:txBody>
                  <a:tcPr marL="3498" marR="3498" marT="20987" marB="20987" anchor="ctr"/>
                </a:tc>
                <a:extLst>
                  <a:ext uri="{0D108BD9-81ED-4DB2-BD59-A6C34878D82A}">
                    <a16:rowId xmlns:a16="http://schemas.microsoft.com/office/drawing/2014/main" val="2027263448"/>
                  </a:ext>
                </a:extLst>
              </a:tr>
              <a:tr h="486203">
                <a:tc>
                  <a:txBody>
                    <a:bodyPr/>
                    <a:lstStyle/>
                    <a:p>
                      <a:pPr algn="l" fontAlgn="ctr"/>
                      <a:r>
                        <a:rPr lang="en-US" sz="1100" u="none" strike="noStrike">
                          <a:effectLst/>
                        </a:rPr>
                        <a:t>medium</a:t>
                      </a:r>
                      <a:endParaRPr lang="en-US" sz="1100" b="0" i="0" u="none" strike="noStrike">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dirty="0">
                          <a:effectLst/>
                        </a:rPr>
                        <a:t>Material of which this is this object/artwork is made.</a:t>
                      </a:r>
                      <a:endParaRPr lang="en-US" sz="1100" b="0" i="0" u="none" strike="noStrike" dirty="0">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a:effectLst/>
                        </a:rPr>
                        <a:t>Oil on canvas OR Acrylic on board OR Plastic, glass, and rubber</a:t>
                      </a:r>
                      <a:endParaRPr lang="en-US" sz="1100" b="0" i="0" u="none" strike="noStrike">
                        <a:solidFill>
                          <a:srgbClr val="24292E"/>
                        </a:solidFill>
                        <a:effectLst/>
                        <a:latin typeface="Segoe UI" panose="020B0502040204020203" pitchFamily="34" charset="0"/>
                      </a:endParaRPr>
                    </a:p>
                  </a:txBody>
                  <a:tcPr marL="3498" marR="3498" marT="3498" marB="0" anchor="ctr"/>
                </a:tc>
                <a:extLst>
                  <a:ext uri="{0D108BD9-81ED-4DB2-BD59-A6C34878D82A}">
                    <a16:rowId xmlns:a16="http://schemas.microsoft.com/office/drawing/2014/main" val="2444233966"/>
                  </a:ext>
                </a:extLst>
              </a:tr>
              <a:tr h="405752">
                <a:tc>
                  <a:txBody>
                    <a:bodyPr/>
                    <a:lstStyle/>
                    <a:p>
                      <a:pPr algn="l" fontAlgn="ctr"/>
                      <a:r>
                        <a:rPr lang="en-US" sz="1100" u="none" strike="noStrike" dirty="0" err="1">
                          <a:effectLst/>
                        </a:rPr>
                        <a:t>accession_number</a:t>
                      </a:r>
                      <a:endParaRPr lang="en-US" sz="1100" b="0" i="0" u="none" strike="noStrike" dirty="0">
                        <a:solidFill>
                          <a:srgbClr val="24292E"/>
                        </a:solidFill>
                        <a:effectLst/>
                        <a:latin typeface="Segoe UI" panose="020B0502040204020203" pitchFamily="34" charset="0"/>
                      </a:endParaRPr>
                    </a:p>
                  </a:txBody>
                  <a:tcPr marL="3498" marR="3498" marT="20987" marB="20987" anchor="ctr"/>
                </a:tc>
                <a:tc>
                  <a:txBody>
                    <a:bodyPr/>
                    <a:lstStyle/>
                    <a:p>
                      <a:pPr algn="l" fontAlgn="ctr"/>
                      <a:r>
                        <a:rPr lang="en-US" sz="1100" u="none" strike="noStrike" dirty="0">
                          <a:effectLst/>
                        </a:rPr>
                        <a:t>This is a number assigned by the museum when it takes official ownership of an object. </a:t>
                      </a:r>
                      <a:endParaRPr lang="en-US" sz="1100" b="0" i="0" u="none" strike="noStrike" dirty="0">
                        <a:solidFill>
                          <a:srgbClr val="24292E"/>
                        </a:solidFill>
                        <a:effectLst/>
                        <a:latin typeface="Segoe UI" panose="020B0502040204020203" pitchFamily="34" charset="0"/>
                      </a:endParaRPr>
                    </a:p>
                  </a:txBody>
                  <a:tcPr marL="3498" marR="3498" marT="3498" marB="0" anchor="ctr"/>
                </a:tc>
                <a:tc>
                  <a:txBody>
                    <a:bodyPr/>
                    <a:lstStyle/>
                    <a:p>
                      <a:pPr algn="l" fontAlgn="ctr"/>
                      <a:r>
                        <a:rPr lang="en-US" sz="1100" u="none" strike="noStrike" dirty="0">
                          <a:effectLst/>
                        </a:rPr>
                        <a:t>2001.45.3 OR 2013.29.1A-B OR96.1</a:t>
                      </a:r>
                      <a:endParaRPr lang="en-US" sz="1100" b="0" i="0" u="none" strike="noStrike" dirty="0">
                        <a:solidFill>
                          <a:srgbClr val="24292E"/>
                        </a:solidFill>
                        <a:effectLst/>
                        <a:latin typeface="Segoe UI" panose="020B0502040204020203" pitchFamily="34" charset="0"/>
                      </a:endParaRPr>
                    </a:p>
                  </a:txBody>
                  <a:tcPr marL="3498" marR="3498" marT="20987" marB="20987" anchor="ctr"/>
                </a:tc>
                <a:extLst>
                  <a:ext uri="{0D108BD9-81ED-4DB2-BD59-A6C34878D82A}">
                    <a16:rowId xmlns:a16="http://schemas.microsoft.com/office/drawing/2014/main" val="1973559751"/>
                  </a:ext>
                </a:extLst>
              </a:tr>
            </a:tbl>
          </a:graphicData>
        </a:graphic>
      </p:graphicFrame>
      <p:pic>
        <p:nvPicPr>
          <p:cNvPr id="3" name="output">
            <a:hlinkClick r:id="" action="ppaction://media"/>
            <a:extLst>
              <a:ext uri="{FF2B5EF4-FFF2-40B4-BE49-F238E27FC236}">
                <a16:creationId xmlns:a16="http://schemas.microsoft.com/office/drawing/2014/main" id="{A705DD65-2726-4EDB-B67E-B33A073264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938988778"/>
      </p:ext>
    </p:extLst>
  </p:cSld>
  <p:clrMapOvr>
    <a:masterClrMapping/>
  </p:clrMapOvr>
  <mc:AlternateContent xmlns:mc="http://schemas.openxmlformats.org/markup-compatibility/2006" xmlns:p14="http://schemas.microsoft.com/office/powerpoint/2010/main">
    <mc:Choice Requires="p14">
      <p:transition spd="slow" p14:dur="2000" advTm="67528"/>
    </mc:Choice>
    <mc:Fallback xmlns="">
      <p:transition spd="slow" advTm="67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6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67528"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9696A1-2F27-48F5-8F97-300FC869BDFA}"/>
              </a:ext>
            </a:extLst>
          </p:cNvPr>
          <p:cNvSpPr>
            <a:spLocks noGrp="1"/>
          </p:cNvSpPr>
          <p:nvPr>
            <p:ph type="title"/>
          </p:nvPr>
        </p:nvSpPr>
        <p:spPr/>
        <p:txBody>
          <a:bodyPr>
            <a:normAutofit fontScale="90000"/>
          </a:bodyPr>
          <a:lstStyle/>
          <a:p>
            <a:r>
              <a:rPr lang="en-US" b="1" dirty="0"/>
              <a:t>Artwork Information (2)</a:t>
            </a:r>
            <a:br>
              <a:rPr lang="en-US" b="1" dirty="0"/>
            </a:br>
            <a:r>
              <a:rPr lang="en-US" sz="3000" dirty="0"/>
              <a:t>Carnegie Museum of Art in Pittsburgh, Pennsylvania</a:t>
            </a:r>
            <a:endParaRPr lang="el-GR" dirty="0"/>
          </a:p>
        </p:txBody>
      </p:sp>
      <p:graphicFrame>
        <p:nvGraphicFramePr>
          <p:cNvPr id="4" name="Θέση περιεχομένου 3">
            <a:extLst>
              <a:ext uri="{FF2B5EF4-FFF2-40B4-BE49-F238E27FC236}">
                <a16:creationId xmlns:a16="http://schemas.microsoft.com/office/drawing/2014/main" id="{6B10F687-870B-4729-8896-C8270AC5051E}"/>
              </a:ext>
            </a:extLst>
          </p:cNvPr>
          <p:cNvGraphicFramePr>
            <a:graphicFrameLocks noGrp="1"/>
          </p:cNvGraphicFramePr>
          <p:nvPr>
            <p:ph idx="1"/>
            <p:extLst>
              <p:ext uri="{D42A27DB-BD31-4B8C-83A1-F6EECF244321}">
                <p14:modId xmlns:p14="http://schemas.microsoft.com/office/powerpoint/2010/main" val="1136223914"/>
              </p:ext>
            </p:extLst>
          </p:nvPr>
        </p:nvGraphicFramePr>
        <p:xfrm>
          <a:off x="964825" y="2226469"/>
          <a:ext cx="7204261" cy="3290330"/>
        </p:xfrm>
        <a:graphic>
          <a:graphicData uri="http://schemas.openxmlformats.org/drawingml/2006/table">
            <a:tbl>
              <a:tblPr>
                <a:tableStyleId>{5C22544A-7EE6-4342-B048-85BDC9FD1C3A}</a:tableStyleId>
              </a:tblPr>
              <a:tblGrid>
                <a:gridCol w="1702448">
                  <a:extLst>
                    <a:ext uri="{9D8B030D-6E8A-4147-A177-3AD203B41FA5}">
                      <a16:colId xmlns:a16="http://schemas.microsoft.com/office/drawing/2014/main" val="1811737619"/>
                    </a:ext>
                  </a:extLst>
                </a:gridCol>
                <a:gridCol w="3176519">
                  <a:extLst>
                    <a:ext uri="{9D8B030D-6E8A-4147-A177-3AD203B41FA5}">
                      <a16:colId xmlns:a16="http://schemas.microsoft.com/office/drawing/2014/main" val="2919478040"/>
                    </a:ext>
                  </a:extLst>
                </a:gridCol>
                <a:gridCol w="2325294">
                  <a:extLst>
                    <a:ext uri="{9D8B030D-6E8A-4147-A177-3AD203B41FA5}">
                      <a16:colId xmlns:a16="http://schemas.microsoft.com/office/drawing/2014/main" val="1886247456"/>
                    </a:ext>
                  </a:extLst>
                </a:gridCol>
              </a:tblGrid>
              <a:tr h="441734">
                <a:tc>
                  <a:txBody>
                    <a:bodyPr/>
                    <a:lstStyle/>
                    <a:p>
                      <a:pPr algn="l" fontAlgn="ctr"/>
                      <a:r>
                        <a:rPr lang="en-US" sz="1100" u="none" strike="noStrike" dirty="0">
                          <a:effectLst/>
                        </a:rPr>
                        <a:t>id</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dirty="0">
                          <a:effectLst/>
                        </a:rPr>
                        <a:t>A unique string that identifies the record of the object in the collections database.</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a:effectLst/>
                        </a:rPr>
                        <a:t>692a68c5-af1e-4124-80f1-cbf38be51abe</a:t>
                      </a:r>
                      <a:endParaRPr lang="en-US" sz="1100" b="0" i="0" u="none" strike="noStrike">
                        <a:solidFill>
                          <a:srgbClr val="24292E"/>
                        </a:solidFill>
                        <a:effectLst/>
                        <a:latin typeface="Segoe UI" panose="020B0502040204020203" pitchFamily="34" charset="0"/>
                      </a:endParaRPr>
                    </a:p>
                  </a:txBody>
                  <a:tcPr marL="3808" marR="3808" marT="22848" marB="22848" anchor="ctr"/>
                </a:tc>
                <a:extLst>
                  <a:ext uri="{0D108BD9-81ED-4DB2-BD59-A6C34878D82A}">
                    <a16:rowId xmlns:a16="http://schemas.microsoft.com/office/drawing/2014/main" val="1725348203"/>
                  </a:ext>
                </a:extLst>
              </a:tr>
              <a:tr h="441734">
                <a:tc>
                  <a:txBody>
                    <a:bodyPr/>
                    <a:lstStyle/>
                    <a:p>
                      <a:pPr algn="l" fontAlgn="ctr"/>
                      <a:r>
                        <a:rPr lang="en-US" sz="1100" u="none" strike="noStrike" dirty="0" err="1">
                          <a:effectLst/>
                        </a:rPr>
                        <a:t>credit_line</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dirty="0">
                          <a:effectLst/>
                        </a:rPr>
                        <a:t>Identifies and gives credit to the person, foundation, or method by which the object was acquired.</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a:effectLst/>
                        </a:rPr>
                        <a:t>Gift of John Doe OR Museum Purchase, by Exchange.</a:t>
                      </a:r>
                      <a:endParaRPr lang="en-US" sz="1100" b="0" i="0" u="none" strike="noStrike">
                        <a:solidFill>
                          <a:srgbClr val="24292E"/>
                        </a:solidFill>
                        <a:effectLst/>
                        <a:latin typeface="Segoe UI" panose="020B0502040204020203" pitchFamily="34" charset="0"/>
                      </a:endParaRPr>
                    </a:p>
                  </a:txBody>
                  <a:tcPr marL="3808" marR="3808" marT="3808" marB="0" anchor="ctr"/>
                </a:tc>
                <a:extLst>
                  <a:ext uri="{0D108BD9-81ED-4DB2-BD59-A6C34878D82A}">
                    <a16:rowId xmlns:a16="http://schemas.microsoft.com/office/drawing/2014/main" val="369846007"/>
                  </a:ext>
                </a:extLst>
              </a:tr>
              <a:tr h="365736">
                <a:tc>
                  <a:txBody>
                    <a:bodyPr/>
                    <a:lstStyle/>
                    <a:p>
                      <a:pPr algn="l" fontAlgn="ctr"/>
                      <a:r>
                        <a:rPr lang="en-US" sz="1100" u="none" strike="noStrike" dirty="0" err="1">
                          <a:effectLst/>
                        </a:rPr>
                        <a:t>date_acquired</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dirty="0">
                          <a:effectLst/>
                        </a:rPr>
                        <a:t>The date the object became the legal property of the museum.</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r" fontAlgn="ctr"/>
                      <a:r>
                        <a:rPr lang="el-GR" sz="1100" u="none" strike="noStrike">
                          <a:effectLst/>
                        </a:rPr>
                        <a:t>33163</a:t>
                      </a:r>
                      <a:endParaRPr lang="el-GR" sz="1100" b="0" i="0" u="none" strike="noStrike">
                        <a:solidFill>
                          <a:srgbClr val="24292E"/>
                        </a:solidFill>
                        <a:effectLst/>
                        <a:latin typeface="Segoe UI" panose="020B0502040204020203" pitchFamily="34" charset="0"/>
                      </a:endParaRPr>
                    </a:p>
                  </a:txBody>
                  <a:tcPr marL="3808" marR="3808" marT="22848" marB="22848" anchor="ctr"/>
                </a:tc>
                <a:extLst>
                  <a:ext uri="{0D108BD9-81ED-4DB2-BD59-A6C34878D82A}">
                    <a16:rowId xmlns:a16="http://schemas.microsoft.com/office/drawing/2014/main" val="2831018239"/>
                  </a:ext>
                </a:extLst>
              </a:tr>
              <a:tr h="616905">
                <a:tc>
                  <a:txBody>
                    <a:bodyPr/>
                    <a:lstStyle/>
                    <a:p>
                      <a:pPr algn="l" fontAlgn="ctr"/>
                      <a:r>
                        <a:rPr lang="en-US" sz="1100" u="none" strike="noStrike" dirty="0">
                          <a:effectLst/>
                        </a:rPr>
                        <a:t>department</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dirty="0">
                          <a:effectLst/>
                        </a:rPr>
                        <a:t>The department within the museum that is responsible for the item.</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a:effectLst/>
                        </a:rPr>
                        <a:t>Fine Arts OR Decorative Arts ORPhotography OR Contemporary Art</a:t>
                      </a:r>
                      <a:endParaRPr lang="en-US" sz="1100" b="0" i="0" u="none" strike="noStrike">
                        <a:solidFill>
                          <a:srgbClr val="24292E"/>
                        </a:solidFill>
                        <a:effectLst/>
                        <a:latin typeface="Segoe UI" panose="020B0502040204020203" pitchFamily="34" charset="0"/>
                      </a:endParaRPr>
                    </a:p>
                  </a:txBody>
                  <a:tcPr marL="3808" marR="3808" marT="3808" marB="0" anchor="ctr"/>
                </a:tc>
                <a:extLst>
                  <a:ext uri="{0D108BD9-81ED-4DB2-BD59-A6C34878D82A}">
                    <a16:rowId xmlns:a16="http://schemas.microsoft.com/office/drawing/2014/main" val="3498380012"/>
                  </a:ext>
                </a:extLst>
              </a:tr>
              <a:tr h="1142417">
                <a:tc>
                  <a:txBody>
                    <a:bodyPr/>
                    <a:lstStyle/>
                    <a:p>
                      <a:pPr algn="l" fontAlgn="ctr"/>
                      <a:r>
                        <a:rPr lang="en-US" sz="1100" u="none" strike="noStrike" dirty="0" err="1">
                          <a:effectLst/>
                        </a:rPr>
                        <a:t>physical_location</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dirty="0">
                          <a:effectLst/>
                        </a:rPr>
                        <a:t>The location of the object/artwork within the museum. When an object is on view in the galleries, a specific gallery location is given. When an object is in storage, the location will only say Not on View. If an object is on loan to another institution, it will say on loan.</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a:effectLst/>
                        </a:rPr>
                        <a:t>Scaife Gallery 8 OR On loan ORNot on view.</a:t>
                      </a:r>
                      <a:endParaRPr lang="en-US" sz="1100" b="0" i="0" u="none" strike="noStrike">
                        <a:solidFill>
                          <a:srgbClr val="24292E"/>
                        </a:solidFill>
                        <a:effectLst/>
                        <a:latin typeface="Segoe UI" panose="020B0502040204020203" pitchFamily="34" charset="0"/>
                      </a:endParaRPr>
                    </a:p>
                  </a:txBody>
                  <a:tcPr marL="3808" marR="3808" marT="3808" marB="0" anchor="ctr"/>
                </a:tc>
                <a:extLst>
                  <a:ext uri="{0D108BD9-81ED-4DB2-BD59-A6C34878D82A}">
                    <a16:rowId xmlns:a16="http://schemas.microsoft.com/office/drawing/2014/main" val="997366756"/>
                  </a:ext>
                </a:extLst>
              </a:tr>
              <a:tr h="266564">
                <a:tc>
                  <a:txBody>
                    <a:bodyPr/>
                    <a:lstStyle/>
                    <a:p>
                      <a:pPr algn="l" fontAlgn="ctr"/>
                      <a:r>
                        <a:rPr lang="en-US" sz="1100" u="none" strike="noStrike" dirty="0" err="1">
                          <a:effectLst/>
                        </a:rPr>
                        <a:t>item_width</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l" fontAlgn="ctr"/>
                      <a:r>
                        <a:rPr lang="en-US" sz="1100" u="none" strike="noStrike" dirty="0">
                          <a:effectLst/>
                        </a:rPr>
                        <a:t>The maximum width of the artwork/object in inches.</a:t>
                      </a:r>
                      <a:endParaRPr lang="en-US" sz="1100" b="0" i="0" u="none" strike="noStrike" dirty="0">
                        <a:solidFill>
                          <a:srgbClr val="24292E"/>
                        </a:solidFill>
                        <a:effectLst/>
                        <a:latin typeface="Segoe UI" panose="020B0502040204020203" pitchFamily="34" charset="0"/>
                      </a:endParaRPr>
                    </a:p>
                  </a:txBody>
                  <a:tcPr marL="3808" marR="3808" marT="22848" marB="22848" anchor="ctr"/>
                </a:tc>
                <a:tc>
                  <a:txBody>
                    <a:bodyPr/>
                    <a:lstStyle/>
                    <a:p>
                      <a:pPr algn="r" fontAlgn="ctr"/>
                      <a:r>
                        <a:rPr lang="el-GR" sz="1100" u="none" strike="noStrike" dirty="0">
                          <a:effectLst/>
                        </a:rPr>
                        <a:t>11.5</a:t>
                      </a:r>
                      <a:endParaRPr lang="el-GR" sz="1100" b="0" i="0" u="none" strike="noStrike" dirty="0">
                        <a:solidFill>
                          <a:srgbClr val="24292E"/>
                        </a:solidFill>
                        <a:effectLst/>
                        <a:latin typeface="Segoe UI" panose="020B0502040204020203" pitchFamily="34" charset="0"/>
                      </a:endParaRPr>
                    </a:p>
                  </a:txBody>
                  <a:tcPr marL="3808" marR="3808" marT="22848" marB="22848" anchor="ctr"/>
                </a:tc>
                <a:extLst>
                  <a:ext uri="{0D108BD9-81ED-4DB2-BD59-A6C34878D82A}">
                    <a16:rowId xmlns:a16="http://schemas.microsoft.com/office/drawing/2014/main" val="2641489873"/>
                  </a:ext>
                </a:extLst>
              </a:tr>
            </a:tbl>
          </a:graphicData>
        </a:graphic>
      </p:graphicFrame>
      <p:pic>
        <p:nvPicPr>
          <p:cNvPr id="3" name="output">
            <a:hlinkClick r:id="" action="ppaction://media"/>
            <a:extLst>
              <a:ext uri="{FF2B5EF4-FFF2-40B4-BE49-F238E27FC236}">
                <a16:creationId xmlns:a16="http://schemas.microsoft.com/office/drawing/2014/main" id="{FA171F96-B9E7-4C19-ABB9-E055F2DFA0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542221550"/>
      </p:ext>
    </p:extLst>
  </p:cSld>
  <p:clrMapOvr>
    <a:masterClrMapping/>
  </p:clrMapOvr>
  <mc:AlternateContent xmlns:mc="http://schemas.openxmlformats.org/markup-compatibility/2006" xmlns:p14="http://schemas.microsoft.com/office/powerpoint/2010/main">
    <mc:Choice Requires="p14">
      <p:transition spd="slow" p14:dur="2000" advTm="62629"/>
    </mc:Choice>
    <mc:Fallback xmlns="">
      <p:transition spd="slow" advTm="62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62466"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2161E3-A085-404F-9253-414C86B32D52}"/>
              </a:ext>
            </a:extLst>
          </p:cNvPr>
          <p:cNvSpPr>
            <a:spLocks noGrp="1"/>
          </p:cNvSpPr>
          <p:nvPr>
            <p:ph type="title"/>
          </p:nvPr>
        </p:nvSpPr>
        <p:spPr/>
        <p:txBody>
          <a:bodyPr>
            <a:normAutofit fontScale="90000"/>
          </a:bodyPr>
          <a:lstStyle/>
          <a:p>
            <a:r>
              <a:rPr lang="en-US" b="1" dirty="0"/>
              <a:t>Artwork Information (3)</a:t>
            </a:r>
            <a:br>
              <a:rPr lang="en-US" b="1" dirty="0"/>
            </a:br>
            <a:r>
              <a:rPr lang="en-US" sz="3000" dirty="0"/>
              <a:t>Carnegie Museum of Art in Pittsburgh, Pennsylvania</a:t>
            </a:r>
            <a:endParaRPr lang="el-GR" dirty="0"/>
          </a:p>
        </p:txBody>
      </p:sp>
      <p:graphicFrame>
        <p:nvGraphicFramePr>
          <p:cNvPr id="4" name="Θέση περιεχομένου 3">
            <a:extLst>
              <a:ext uri="{FF2B5EF4-FFF2-40B4-BE49-F238E27FC236}">
                <a16:creationId xmlns:a16="http://schemas.microsoft.com/office/drawing/2014/main" id="{240E955E-1D1B-457B-B60E-D612868A5372}"/>
              </a:ext>
            </a:extLst>
          </p:cNvPr>
          <p:cNvGraphicFramePr>
            <a:graphicFrameLocks noGrp="1"/>
          </p:cNvGraphicFramePr>
          <p:nvPr>
            <p:ph idx="1"/>
          </p:nvPr>
        </p:nvGraphicFramePr>
        <p:xfrm>
          <a:off x="1082489" y="2226469"/>
          <a:ext cx="6589059" cy="3887300"/>
        </p:xfrm>
        <a:graphic>
          <a:graphicData uri="http://schemas.openxmlformats.org/drawingml/2006/table">
            <a:tbl>
              <a:tblPr>
                <a:tableStyleId>{5C22544A-7EE6-4342-B048-85BDC9FD1C3A}</a:tableStyleId>
              </a:tblPr>
              <a:tblGrid>
                <a:gridCol w="1557068">
                  <a:extLst>
                    <a:ext uri="{9D8B030D-6E8A-4147-A177-3AD203B41FA5}">
                      <a16:colId xmlns:a16="http://schemas.microsoft.com/office/drawing/2014/main" val="980105289"/>
                    </a:ext>
                  </a:extLst>
                </a:gridCol>
                <a:gridCol w="2905262">
                  <a:extLst>
                    <a:ext uri="{9D8B030D-6E8A-4147-A177-3AD203B41FA5}">
                      <a16:colId xmlns:a16="http://schemas.microsoft.com/office/drawing/2014/main" val="1240113361"/>
                    </a:ext>
                  </a:extLst>
                </a:gridCol>
                <a:gridCol w="2126729">
                  <a:extLst>
                    <a:ext uri="{9D8B030D-6E8A-4147-A177-3AD203B41FA5}">
                      <a16:colId xmlns:a16="http://schemas.microsoft.com/office/drawing/2014/main" val="41101022"/>
                    </a:ext>
                  </a:extLst>
                </a:gridCol>
              </a:tblGrid>
              <a:tr h="205807">
                <a:tc>
                  <a:txBody>
                    <a:bodyPr/>
                    <a:lstStyle/>
                    <a:p>
                      <a:pPr algn="l" fontAlgn="ctr"/>
                      <a:r>
                        <a:rPr lang="en-US" sz="1100" u="none" strike="noStrike" dirty="0" err="1">
                          <a:effectLst/>
                        </a:rPr>
                        <a:t>item_height</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n-US" sz="1100" u="none" strike="noStrike" dirty="0">
                          <a:effectLst/>
                        </a:rPr>
                        <a:t>The maximum height of the artwork/object in inches.</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r" fontAlgn="ctr"/>
                      <a:r>
                        <a:rPr lang="el-GR" sz="1100" u="none" strike="noStrike">
                          <a:effectLst/>
                        </a:rPr>
                        <a:t>11.5</a:t>
                      </a:r>
                      <a:endParaRPr lang="el-GR" sz="1100" b="0" i="0" u="none" strike="noStrike">
                        <a:solidFill>
                          <a:srgbClr val="24292E"/>
                        </a:solidFill>
                        <a:effectLst/>
                        <a:latin typeface="Segoe UI" panose="020B0502040204020203" pitchFamily="34" charset="0"/>
                      </a:endParaRPr>
                    </a:p>
                  </a:txBody>
                  <a:tcPr marL="2940" marR="2940" marT="17641" marB="17641" anchor="ctr"/>
                </a:tc>
                <a:extLst>
                  <a:ext uri="{0D108BD9-81ED-4DB2-BD59-A6C34878D82A}">
                    <a16:rowId xmlns:a16="http://schemas.microsoft.com/office/drawing/2014/main" val="3520039715"/>
                  </a:ext>
                </a:extLst>
              </a:tr>
              <a:tr h="205807">
                <a:tc>
                  <a:txBody>
                    <a:bodyPr/>
                    <a:lstStyle/>
                    <a:p>
                      <a:pPr algn="l" fontAlgn="ctr"/>
                      <a:r>
                        <a:rPr lang="en-US" sz="1100" u="none" strike="noStrike" dirty="0" err="1">
                          <a:effectLst/>
                        </a:rPr>
                        <a:t>item_depth</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n-US" sz="1100" u="none" strike="noStrike" dirty="0">
                          <a:effectLst/>
                        </a:rPr>
                        <a:t>The maximum depth of the artwork/object in inches.</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r" fontAlgn="ctr"/>
                      <a:r>
                        <a:rPr lang="el-GR" sz="1100" u="none" strike="noStrike">
                          <a:effectLst/>
                        </a:rPr>
                        <a:t>14.5</a:t>
                      </a:r>
                      <a:endParaRPr lang="el-GR" sz="1100" b="0" i="0" u="none" strike="noStrike">
                        <a:solidFill>
                          <a:srgbClr val="24292E"/>
                        </a:solidFill>
                        <a:effectLst/>
                        <a:latin typeface="Segoe UI" panose="020B0502040204020203" pitchFamily="34" charset="0"/>
                      </a:endParaRPr>
                    </a:p>
                  </a:txBody>
                  <a:tcPr marL="2940" marR="2940" marT="17641" marB="17641" anchor="ctr"/>
                </a:tc>
                <a:extLst>
                  <a:ext uri="{0D108BD9-81ED-4DB2-BD59-A6C34878D82A}">
                    <a16:rowId xmlns:a16="http://schemas.microsoft.com/office/drawing/2014/main" val="687418359"/>
                  </a:ext>
                </a:extLst>
              </a:tr>
              <a:tr h="355322">
                <a:tc>
                  <a:txBody>
                    <a:bodyPr/>
                    <a:lstStyle/>
                    <a:p>
                      <a:pPr algn="l" fontAlgn="ctr"/>
                      <a:r>
                        <a:rPr lang="en-US" sz="1100" u="none" strike="noStrike" dirty="0" err="1">
                          <a:effectLst/>
                        </a:rPr>
                        <a:t>item_diameter</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n-US" sz="1100" u="none" strike="noStrike" dirty="0">
                          <a:effectLst/>
                        </a:rPr>
                        <a:t>The maximum diameter of the artwork/object in inches.</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r" fontAlgn="ctr"/>
                      <a:r>
                        <a:rPr lang="el-GR" sz="1100" u="none" strike="noStrike">
                          <a:effectLst/>
                        </a:rPr>
                        <a:t>180.53</a:t>
                      </a:r>
                      <a:endParaRPr lang="el-GR" sz="1100" b="0" i="0" u="none" strike="noStrike">
                        <a:solidFill>
                          <a:srgbClr val="24292E"/>
                        </a:solidFill>
                        <a:effectLst/>
                        <a:latin typeface="Segoe UI" panose="020B0502040204020203" pitchFamily="34" charset="0"/>
                      </a:endParaRPr>
                    </a:p>
                  </a:txBody>
                  <a:tcPr marL="2940" marR="2940" marT="17641" marB="17641" anchor="ctr"/>
                </a:tc>
                <a:extLst>
                  <a:ext uri="{0D108BD9-81ED-4DB2-BD59-A6C34878D82A}">
                    <a16:rowId xmlns:a16="http://schemas.microsoft.com/office/drawing/2014/main" val="1272599398"/>
                  </a:ext>
                </a:extLst>
              </a:tr>
              <a:tr h="205807">
                <a:tc>
                  <a:txBody>
                    <a:bodyPr/>
                    <a:lstStyle/>
                    <a:p>
                      <a:pPr algn="l" fontAlgn="ctr"/>
                      <a:r>
                        <a:rPr lang="en-US" sz="1100" u="none" strike="noStrike" dirty="0" err="1">
                          <a:effectLst/>
                        </a:rPr>
                        <a:t>web_url</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n-US" sz="1100" u="none" strike="noStrike" dirty="0">
                          <a:effectLst/>
                        </a:rPr>
                        <a:t>The URL of the collection page for this item.</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l-GR" sz="1100" u="none" strike="noStrike">
                          <a:effectLst/>
                        </a:rPr>
                        <a:t> </a:t>
                      </a:r>
                      <a:endParaRPr lang="el-GR" sz="1100" b="0" i="0" u="none" strike="noStrike">
                        <a:solidFill>
                          <a:srgbClr val="24292E"/>
                        </a:solidFill>
                        <a:effectLst/>
                        <a:latin typeface="Segoe UI" panose="020B0502040204020203" pitchFamily="34" charset="0"/>
                      </a:endParaRPr>
                    </a:p>
                  </a:txBody>
                  <a:tcPr marL="2940" marR="2940" marT="17641" marB="17641" anchor="ctr"/>
                </a:tc>
                <a:extLst>
                  <a:ext uri="{0D108BD9-81ED-4DB2-BD59-A6C34878D82A}">
                    <a16:rowId xmlns:a16="http://schemas.microsoft.com/office/drawing/2014/main" val="2841067227"/>
                  </a:ext>
                </a:extLst>
              </a:tr>
              <a:tr h="2031605">
                <a:tc>
                  <a:txBody>
                    <a:bodyPr/>
                    <a:lstStyle/>
                    <a:p>
                      <a:pPr algn="l" fontAlgn="ctr"/>
                      <a:r>
                        <a:rPr lang="en-US" sz="1100" u="none" strike="noStrike" dirty="0" err="1">
                          <a:effectLst/>
                        </a:rPr>
                        <a:t>provenance_text</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n-US" sz="1100" u="none" strike="noStrike" dirty="0">
                          <a:effectLst/>
                        </a:rPr>
                        <a:t>The ownership history of an object/artwork. </a:t>
                      </a:r>
                      <a:endParaRPr lang="en-US" sz="1100" b="0" i="0" u="none" strike="noStrike" dirty="0">
                        <a:solidFill>
                          <a:srgbClr val="24292E"/>
                        </a:solidFill>
                        <a:effectLst/>
                        <a:latin typeface="Segoe UI" panose="020B0502040204020203" pitchFamily="34" charset="0"/>
                      </a:endParaRPr>
                    </a:p>
                  </a:txBody>
                  <a:tcPr marL="2940" marR="2940" marT="2940" marB="0" anchor="ctr"/>
                </a:tc>
                <a:tc>
                  <a:txBody>
                    <a:bodyPr/>
                    <a:lstStyle/>
                    <a:p>
                      <a:pPr algn="l" fontAlgn="ctr"/>
                      <a:r>
                        <a:rPr lang="en-US" sz="1100" u="none" strike="noStrike">
                          <a:effectLst/>
                        </a:rPr>
                        <a:t>Mary Cassatt [1844-1926], France; Galeries Durand-Ruel, Paris, France, by August 1892 [1]; Durand-Ruel Galleries, New York, NY, 1895; purchased by Department of Fine Arts, Carnegie Institute, Pittsburgh, PA, October 1922. NOTES: [1] Recorded in stock book in August 1892.</a:t>
                      </a:r>
                      <a:endParaRPr lang="en-US" sz="1100" b="0" i="0" u="none" strike="noStrike">
                        <a:solidFill>
                          <a:srgbClr val="24292E"/>
                        </a:solidFill>
                        <a:effectLst/>
                        <a:latin typeface="Segoe UI" panose="020B0502040204020203" pitchFamily="34" charset="0"/>
                      </a:endParaRPr>
                    </a:p>
                  </a:txBody>
                  <a:tcPr marL="2940" marR="2940" marT="17641" marB="17641" anchor="ctr"/>
                </a:tc>
                <a:extLst>
                  <a:ext uri="{0D108BD9-81ED-4DB2-BD59-A6C34878D82A}">
                    <a16:rowId xmlns:a16="http://schemas.microsoft.com/office/drawing/2014/main" val="3698610773"/>
                  </a:ext>
                </a:extLst>
              </a:tr>
              <a:tr h="515342">
                <a:tc>
                  <a:txBody>
                    <a:bodyPr/>
                    <a:lstStyle/>
                    <a:p>
                      <a:pPr algn="l" fontAlgn="ctr"/>
                      <a:r>
                        <a:rPr lang="en-US" sz="1100" u="none" strike="noStrike" dirty="0">
                          <a:effectLst/>
                        </a:rPr>
                        <a:t>classification</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n-US" sz="1100" u="none" strike="noStrike" dirty="0">
                          <a:effectLst/>
                        </a:rPr>
                        <a:t>The name of a group to which the work belongs within the museum's classification scheme, based on similar characteristics.</a:t>
                      </a:r>
                      <a:endParaRPr lang="en-US" sz="1100" b="0" i="0" u="none" strike="noStrike" dirty="0">
                        <a:solidFill>
                          <a:srgbClr val="24292E"/>
                        </a:solidFill>
                        <a:effectLst/>
                        <a:latin typeface="Segoe UI" panose="020B0502040204020203" pitchFamily="34" charset="0"/>
                      </a:endParaRPr>
                    </a:p>
                  </a:txBody>
                  <a:tcPr marL="2940" marR="2940" marT="17641" marB="17641" anchor="ctr"/>
                </a:tc>
                <a:tc>
                  <a:txBody>
                    <a:bodyPr/>
                    <a:lstStyle/>
                    <a:p>
                      <a:pPr algn="l" fontAlgn="ctr"/>
                      <a:r>
                        <a:rPr lang="en-US" sz="1100" u="none" strike="noStrike" dirty="0">
                          <a:effectLst/>
                        </a:rPr>
                        <a:t>Prints OR Photographs</a:t>
                      </a:r>
                      <a:endParaRPr lang="en-US" sz="1100" b="0" i="0" u="none" strike="noStrike" dirty="0">
                        <a:solidFill>
                          <a:srgbClr val="24292E"/>
                        </a:solidFill>
                        <a:effectLst/>
                        <a:latin typeface="Segoe UI" panose="020B0502040204020203" pitchFamily="34" charset="0"/>
                      </a:endParaRPr>
                    </a:p>
                  </a:txBody>
                  <a:tcPr marL="2940" marR="2940" marT="17641" marB="17641" anchor="ctr"/>
                </a:tc>
                <a:extLst>
                  <a:ext uri="{0D108BD9-81ED-4DB2-BD59-A6C34878D82A}">
                    <a16:rowId xmlns:a16="http://schemas.microsoft.com/office/drawing/2014/main" val="3115733344"/>
                  </a:ext>
                </a:extLst>
              </a:tr>
            </a:tbl>
          </a:graphicData>
        </a:graphic>
      </p:graphicFrame>
      <p:pic>
        <p:nvPicPr>
          <p:cNvPr id="3" name="output">
            <a:hlinkClick r:id="" action="ppaction://media"/>
            <a:extLst>
              <a:ext uri="{FF2B5EF4-FFF2-40B4-BE49-F238E27FC236}">
                <a16:creationId xmlns:a16="http://schemas.microsoft.com/office/drawing/2014/main" id="{758CBBF5-24F5-4374-881A-14B4F74709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624209181"/>
      </p:ext>
    </p:extLst>
  </p:cSld>
  <p:clrMapOvr>
    <a:masterClrMapping/>
  </p:clrMapOvr>
  <mc:AlternateContent xmlns:mc="http://schemas.openxmlformats.org/markup-compatibility/2006" xmlns:p14="http://schemas.microsoft.com/office/powerpoint/2010/main">
    <mc:Choice Requires="p14">
      <p:transition spd="slow" p14:dur="2000" advTm="43058"/>
    </mc:Choice>
    <mc:Fallback xmlns="">
      <p:transition spd="slow" advTm="43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42834"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C3969A-2272-45DC-97B4-D44484F53F25}"/>
              </a:ext>
            </a:extLst>
          </p:cNvPr>
          <p:cNvSpPr>
            <a:spLocks noGrp="1"/>
          </p:cNvSpPr>
          <p:nvPr>
            <p:ph type="title"/>
          </p:nvPr>
        </p:nvSpPr>
        <p:spPr/>
        <p:txBody>
          <a:bodyPr>
            <a:normAutofit fontScale="90000"/>
          </a:bodyPr>
          <a:lstStyle/>
          <a:p>
            <a:r>
              <a:rPr lang="en-US" b="1" dirty="0"/>
              <a:t>Image Information</a:t>
            </a:r>
            <a:br>
              <a:rPr lang="en-US" b="1" dirty="0"/>
            </a:br>
            <a:r>
              <a:rPr lang="en-US" sz="3000" dirty="0"/>
              <a:t>Carnegie Museum of Art in Pittsburgh, Pennsylvania</a:t>
            </a:r>
            <a:endParaRPr lang="el-GR" dirty="0"/>
          </a:p>
        </p:txBody>
      </p:sp>
      <p:graphicFrame>
        <p:nvGraphicFramePr>
          <p:cNvPr id="4" name="Θέση περιεχομένου 3">
            <a:extLst>
              <a:ext uri="{FF2B5EF4-FFF2-40B4-BE49-F238E27FC236}">
                <a16:creationId xmlns:a16="http://schemas.microsoft.com/office/drawing/2014/main" id="{4A2E7C70-79C2-451A-A9A0-DBC6E7BBD157}"/>
              </a:ext>
            </a:extLst>
          </p:cNvPr>
          <p:cNvGraphicFramePr>
            <a:graphicFrameLocks noGrp="1"/>
          </p:cNvGraphicFramePr>
          <p:nvPr>
            <p:ph idx="1"/>
          </p:nvPr>
        </p:nvGraphicFramePr>
        <p:xfrm>
          <a:off x="2043953" y="2598644"/>
          <a:ext cx="4370293" cy="2101676"/>
        </p:xfrm>
        <a:graphic>
          <a:graphicData uri="http://schemas.openxmlformats.org/drawingml/2006/table">
            <a:tbl>
              <a:tblPr>
                <a:tableStyleId>{5C22544A-7EE6-4342-B048-85BDC9FD1C3A}</a:tableStyleId>
              </a:tblPr>
              <a:tblGrid>
                <a:gridCol w="1524953">
                  <a:extLst>
                    <a:ext uri="{9D8B030D-6E8A-4147-A177-3AD203B41FA5}">
                      <a16:colId xmlns:a16="http://schemas.microsoft.com/office/drawing/2014/main" val="160326316"/>
                    </a:ext>
                  </a:extLst>
                </a:gridCol>
                <a:gridCol w="2845340">
                  <a:extLst>
                    <a:ext uri="{9D8B030D-6E8A-4147-A177-3AD203B41FA5}">
                      <a16:colId xmlns:a16="http://schemas.microsoft.com/office/drawing/2014/main" val="925359336"/>
                    </a:ext>
                  </a:extLst>
                </a:gridCol>
              </a:tblGrid>
              <a:tr h="364850">
                <a:tc>
                  <a:txBody>
                    <a:bodyPr/>
                    <a:lstStyle/>
                    <a:p>
                      <a:pPr algn="ctr" fontAlgn="ctr"/>
                      <a:r>
                        <a:rPr lang="en-US" sz="1800" u="none" strike="noStrike" dirty="0">
                          <a:effectLst/>
                        </a:rPr>
                        <a:t>Header</a:t>
                      </a:r>
                      <a:endParaRPr lang="en-US" sz="1800" b="1" i="0" u="none" strike="noStrike" dirty="0">
                        <a:solidFill>
                          <a:srgbClr val="24292E"/>
                        </a:solidFill>
                        <a:effectLst/>
                        <a:latin typeface="Segoe UI" panose="020B0502040204020203" pitchFamily="34" charset="0"/>
                      </a:endParaRPr>
                    </a:p>
                  </a:txBody>
                  <a:tcPr marL="4763" marR="4763" marT="4763" marB="0" anchor="ctr"/>
                </a:tc>
                <a:tc>
                  <a:txBody>
                    <a:bodyPr/>
                    <a:lstStyle/>
                    <a:p>
                      <a:pPr algn="ctr" fontAlgn="ctr"/>
                      <a:r>
                        <a:rPr lang="en-US" sz="1800" u="none" strike="noStrike">
                          <a:effectLst/>
                        </a:rPr>
                        <a:t>Description</a:t>
                      </a:r>
                      <a:endParaRPr lang="en-US" sz="1800" b="1" i="0" u="none" strike="noStrike">
                        <a:solidFill>
                          <a:srgbClr val="24292E"/>
                        </a:solidFill>
                        <a:effectLst/>
                        <a:latin typeface="Segoe UI" panose="020B0502040204020203" pitchFamily="34" charset="0"/>
                      </a:endParaRPr>
                    </a:p>
                  </a:txBody>
                  <a:tcPr marL="4763" marR="4763" marT="4763" marB="0" anchor="ctr"/>
                </a:tc>
                <a:extLst>
                  <a:ext uri="{0D108BD9-81ED-4DB2-BD59-A6C34878D82A}">
                    <a16:rowId xmlns:a16="http://schemas.microsoft.com/office/drawing/2014/main" val="2981941679"/>
                  </a:ext>
                </a:extLst>
              </a:tr>
              <a:tr h="605790">
                <a:tc>
                  <a:txBody>
                    <a:bodyPr/>
                    <a:lstStyle/>
                    <a:p>
                      <a:pPr algn="l" fontAlgn="ctr"/>
                      <a:r>
                        <a:rPr lang="en-US" sz="1800" u="none" strike="noStrike" dirty="0" err="1">
                          <a:effectLst/>
                        </a:rPr>
                        <a:t>image_url</a:t>
                      </a:r>
                      <a:endParaRPr lang="en-US" sz="1800" b="0" i="0" u="none" strike="noStrike" dirty="0">
                        <a:solidFill>
                          <a:srgbClr val="24292E"/>
                        </a:solidFill>
                        <a:effectLst/>
                        <a:latin typeface="Segoe UI" panose="020B0502040204020203" pitchFamily="34" charset="0"/>
                      </a:endParaRPr>
                    </a:p>
                  </a:txBody>
                  <a:tcPr marL="4763" marR="4763" marT="28575" marB="28575" anchor="ctr"/>
                </a:tc>
                <a:tc>
                  <a:txBody>
                    <a:bodyPr/>
                    <a:lstStyle/>
                    <a:p>
                      <a:pPr algn="l" fontAlgn="ctr"/>
                      <a:r>
                        <a:rPr lang="en-US" sz="1800" u="none" strike="noStrike" dirty="0">
                          <a:effectLst/>
                        </a:rPr>
                        <a:t>The URL of a thumbnail image of the artwork.</a:t>
                      </a:r>
                      <a:endParaRPr lang="en-US" sz="1800" b="0" i="0" u="none" strike="noStrike" dirty="0">
                        <a:solidFill>
                          <a:srgbClr val="24292E"/>
                        </a:solidFill>
                        <a:effectLst/>
                        <a:latin typeface="Segoe UI" panose="020B0502040204020203" pitchFamily="34" charset="0"/>
                      </a:endParaRPr>
                    </a:p>
                  </a:txBody>
                  <a:tcPr marL="4763" marR="4763" marT="28575" marB="28575" anchor="ctr"/>
                </a:tc>
                <a:extLst>
                  <a:ext uri="{0D108BD9-81ED-4DB2-BD59-A6C34878D82A}">
                    <a16:rowId xmlns:a16="http://schemas.microsoft.com/office/drawing/2014/main" val="2101308925"/>
                  </a:ext>
                </a:extLst>
              </a:tr>
              <a:tr h="1131036">
                <a:tc>
                  <a:txBody>
                    <a:bodyPr/>
                    <a:lstStyle/>
                    <a:p>
                      <a:pPr algn="l" fontAlgn="ctr"/>
                      <a:r>
                        <a:rPr lang="en-US" sz="1800" u="none" strike="noStrike" dirty="0" err="1">
                          <a:effectLst/>
                        </a:rPr>
                        <a:t>image_rights</a:t>
                      </a:r>
                      <a:endParaRPr lang="en-US" sz="1800" b="0" i="0" u="none" strike="noStrike" dirty="0">
                        <a:solidFill>
                          <a:srgbClr val="24292E"/>
                        </a:solidFill>
                        <a:effectLst/>
                        <a:latin typeface="Segoe UI" panose="020B0502040204020203" pitchFamily="34" charset="0"/>
                      </a:endParaRPr>
                    </a:p>
                  </a:txBody>
                  <a:tcPr marL="4763" marR="4763" marT="28575" marB="28575" anchor="ctr"/>
                </a:tc>
                <a:tc>
                  <a:txBody>
                    <a:bodyPr/>
                    <a:lstStyle/>
                    <a:p>
                      <a:pPr algn="l" fontAlgn="ctr"/>
                      <a:r>
                        <a:rPr lang="en-US" sz="1800" u="none" strike="noStrike" dirty="0">
                          <a:effectLst/>
                        </a:rPr>
                        <a:t>The rights text associated with the linked image. (not currently exported)</a:t>
                      </a:r>
                      <a:endParaRPr lang="en-US" sz="1800" b="0" i="0" u="none" strike="noStrike" dirty="0">
                        <a:solidFill>
                          <a:srgbClr val="24292E"/>
                        </a:solidFill>
                        <a:effectLst/>
                        <a:latin typeface="Segoe UI" panose="020B0502040204020203" pitchFamily="34" charset="0"/>
                      </a:endParaRPr>
                    </a:p>
                  </a:txBody>
                  <a:tcPr marL="4763" marR="4763" marT="4763" marB="0" anchor="ctr"/>
                </a:tc>
                <a:extLst>
                  <a:ext uri="{0D108BD9-81ED-4DB2-BD59-A6C34878D82A}">
                    <a16:rowId xmlns:a16="http://schemas.microsoft.com/office/drawing/2014/main" val="1789584722"/>
                  </a:ext>
                </a:extLst>
              </a:tr>
            </a:tbl>
          </a:graphicData>
        </a:graphic>
      </p:graphicFrame>
      <p:pic>
        <p:nvPicPr>
          <p:cNvPr id="3" name="output">
            <a:hlinkClick r:id="" action="ppaction://media"/>
            <a:extLst>
              <a:ext uri="{FF2B5EF4-FFF2-40B4-BE49-F238E27FC236}">
                <a16:creationId xmlns:a16="http://schemas.microsoft.com/office/drawing/2014/main" id="{D2120D6F-102B-4C09-BC12-30543162BC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644060639"/>
      </p:ext>
    </p:extLst>
  </p:cSld>
  <p:clrMapOvr>
    <a:masterClrMapping/>
  </p:clrMapOvr>
  <mc:AlternateContent xmlns:mc="http://schemas.openxmlformats.org/markup-compatibility/2006" xmlns:p14="http://schemas.microsoft.com/office/powerpoint/2010/main">
    <mc:Choice Requires="p14">
      <p:transition spd="slow" p14:dur="2000" advTm="12904"/>
    </mc:Choice>
    <mc:Fallback xmlns="">
      <p:transition spd="slow" advTm="12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2904"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17DCFB-0280-4B31-9FE7-47B52DEBE3E2}"/>
              </a:ext>
            </a:extLst>
          </p:cNvPr>
          <p:cNvSpPr>
            <a:spLocks noGrp="1"/>
          </p:cNvSpPr>
          <p:nvPr>
            <p:ph type="title"/>
          </p:nvPr>
        </p:nvSpPr>
        <p:spPr/>
        <p:txBody>
          <a:bodyPr>
            <a:normAutofit fontScale="90000"/>
          </a:bodyPr>
          <a:lstStyle/>
          <a:p>
            <a:r>
              <a:rPr lang="en-US" b="1" dirty="0"/>
              <a:t>Artist Information</a:t>
            </a:r>
            <a:br>
              <a:rPr lang="en-US" b="1" dirty="0"/>
            </a:br>
            <a:r>
              <a:rPr lang="en-US" sz="3000" dirty="0"/>
              <a:t>Carnegie Museum of Art in Pittsburgh, Pennsylvania</a:t>
            </a:r>
            <a:endParaRPr lang="el-GR" dirty="0"/>
          </a:p>
        </p:txBody>
      </p:sp>
      <p:graphicFrame>
        <p:nvGraphicFramePr>
          <p:cNvPr id="4" name="Θέση περιεχομένου 3">
            <a:extLst>
              <a:ext uri="{FF2B5EF4-FFF2-40B4-BE49-F238E27FC236}">
                <a16:creationId xmlns:a16="http://schemas.microsoft.com/office/drawing/2014/main" id="{5D09D579-2059-4843-83F8-838E974AECFE}"/>
              </a:ext>
            </a:extLst>
          </p:cNvPr>
          <p:cNvGraphicFramePr>
            <a:graphicFrameLocks noGrp="1"/>
          </p:cNvGraphicFramePr>
          <p:nvPr>
            <p:ph idx="1"/>
          </p:nvPr>
        </p:nvGraphicFramePr>
        <p:xfrm>
          <a:off x="823632" y="2226469"/>
          <a:ext cx="6824384" cy="3508752"/>
        </p:xfrm>
        <a:graphic>
          <a:graphicData uri="http://schemas.openxmlformats.org/drawingml/2006/table">
            <a:tbl>
              <a:tblPr>
                <a:tableStyleId>{5C22544A-7EE6-4342-B048-85BDC9FD1C3A}</a:tableStyleId>
              </a:tblPr>
              <a:tblGrid>
                <a:gridCol w="1023656">
                  <a:extLst>
                    <a:ext uri="{9D8B030D-6E8A-4147-A177-3AD203B41FA5}">
                      <a16:colId xmlns:a16="http://schemas.microsoft.com/office/drawing/2014/main" val="3416942733"/>
                    </a:ext>
                  </a:extLst>
                </a:gridCol>
                <a:gridCol w="3451263">
                  <a:extLst>
                    <a:ext uri="{9D8B030D-6E8A-4147-A177-3AD203B41FA5}">
                      <a16:colId xmlns:a16="http://schemas.microsoft.com/office/drawing/2014/main" val="3634950999"/>
                    </a:ext>
                  </a:extLst>
                </a:gridCol>
                <a:gridCol w="2349465">
                  <a:extLst>
                    <a:ext uri="{9D8B030D-6E8A-4147-A177-3AD203B41FA5}">
                      <a16:colId xmlns:a16="http://schemas.microsoft.com/office/drawing/2014/main" val="2404703939"/>
                    </a:ext>
                  </a:extLst>
                </a:gridCol>
              </a:tblGrid>
              <a:tr h="161588">
                <a:tc>
                  <a:txBody>
                    <a:bodyPr/>
                    <a:lstStyle/>
                    <a:p>
                      <a:pPr algn="ctr" fontAlgn="ctr"/>
                      <a:r>
                        <a:rPr lang="en-US" sz="1100" u="none" strike="noStrike" dirty="0">
                          <a:effectLst/>
                        </a:rPr>
                        <a:t>Header</a:t>
                      </a:r>
                      <a:endParaRPr lang="en-US" sz="1100" b="1" i="0" u="none" strike="noStrike" dirty="0">
                        <a:solidFill>
                          <a:srgbClr val="24292E"/>
                        </a:solidFill>
                        <a:effectLst/>
                        <a:latin typeface="Segoe UI" panose="020B0502040204020203" pitchFamily="34" charset="0"/>
                      </a:endParaRPr>
                    </a:p>
                  </a:txBody>
                  <a:tcPr marL="1568" marR="1568" marT="1568" marB="0" anchor="ctr"/>
                </a:tc>
                <a:tc>
                  <a:txBody>
                    <a:bodyPr/>
                    <a:lstStyle/>
                    <a:p>
                      <a:pPr algn="ctr" fontAlgn="ctr"/>
                      <a:r>
                        <a:rPr lang="en-US" sz="1100" u="none" strike="noStrike">
                          <a:effectLst/>
                        </a:rPr>
                        <a:t>Description</a:t>
                      </a:r>
                      <a:endParaRPr lang="en-US" sz="1100" b="1" i="0" u="none" strike="noStrike">
                        <a:solidFill>
                          <a:srgbClr val="24292E"/>
                        </a:solidFill>
                        <a:effectLst/>
                        <a:latin typeface="Segoe UI" panose="020B0502040204020203" pitchFamily="34" charset="0"/>
                      </a:endParaRPr>
                    </a:p>
                  </a:txBody>
                  <a:tcPr marL="1568" marR="1568" marT="1568" marB="0" anchor="ctr"/>
                </a:tc>
                <a:tc>
                  <a:txBody>
                    <a:bodyPr/>
                    <a:lstStyle/>
                    <a:p>
                      <a:pPr algn="ctr" fontAlgn="ctr"/>
                      <a:r>
                        <a:rPr lang="en-US" sz="1100" u="none" strike="noStrike">
                          <a:effectLst/>
                        </a:rPr>
                        <a:t>Example</a:t>
                      </a:r>
                      <a:endParaRPr lang="en-US" sz="1100" b="1" i="0" u="none" strike="noStrike">
                        <a:solidFill>
                          <a:srgbClr val="24292E"/>
                        </a:solidFill>
                        <a:effectLst/>
                        <a:latin typeface="Segoe UI" panose="020B0502040204020203" pitchFamily="34" charset="0"/>
                      </a:endParaRPr>
                    </a:p>
                  </a:txBody>
                  <a:tcPr marL="1568" marR="1568" marT="1568" marB="0" anchor="ctr"/>
                </a:tc>
                <a:extLst>
                  <a:ext uri="{0D108BD9-81ED-4DB2-BD59-A6C34878D82A}">
                    <a16:rowId xmlns:a16="http://schemas.microsoft.com/office/drawing/2014/main" val="176430468"/>
                  </a:ext>
                </a:extLst>
              </a:tr>
              <a:tr h="178839">
                <a:tc>
                  <a:txBody>
                    <a:bodyPr/>
                    <a:lstStyle/>
                    <a:p>
                      <a:pPr algn="l" fontAlgn="ctr"/>
                      <a:r>
                        <a:rPr lang="en-US" sz="1100" u="none" strike="noStrike" dirty="0" err="1">
                          <a:effectLst/>
                        </a:rPr>
                        <a:t>artist_id</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This is a unique identifier for the artist.</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r" fontAlgn="ctr"/>
                      <a:r>
                        <a:rPr lang="el-GR" sz="1100" u="none" strike="noStrike">
                          <a:effectLst/>
                        </a:rPr>
                        <a:t>123456</a:t>
                      </a:r>
                      <a:endParaRPr lang="el-GR" sz="1100" b="0" i="0" u="none" strike="noStrike">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1836984170"/>
                  </a:ext>
                </a:extLst>
              </a:tr>
              <a:tr h="217985">
                <a:tc>
                  <a:txBody>
                    <a:bodyPr/>
                    <a:lstStyle/>
                    <a:p>
                      <a:pPr algn="l" fontAlgn="ctr"/>
                      <a:r>
                        <a:rPr lang="en-US" sz="1100" u="none" strike="noStrike" dirty="0" err="1">
                          <a:effectLst/>
                        </a:rPr>
                        <a:t>party_type</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This is the type of entity represented. Possible values are:</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Organization OR Person OR Collaboration</a:t>
                      </a:r>
                      <a:endParaRPr lang="en-US" sz="1100" b="0" i="0" u="none" strike="noStrike">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164285307"/>
                  </a:ext>
                </a:extLst>
              </a:tr>
              <a:tr h="338859">
                <a:tc>
                  <a:txBody>
                    <a:bodyPr/>
                    <a:lstStyle/>
                    <a:p>
                      <a:pPr algn="l" fontAlgn="ctr"/>
                      <a:r>
                        <a:rPr lang="en-US" sz="1100" u="none" strike="noStrike" dirty="0" err="1">
                          <a:effectLst/>
                        </a:rPr>
                        <a:t>full_name</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The full name of the artist, creator, or creators, who made the object.</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John Singer Sargent.</a:t>
                      </a:r>
                      <a:endParaRPr lang="en-US" sz="1100" b="0" i="0" u="none" strike="noStrike">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3545311699"/>
                  </a:ext>
                </a:extLst>
              </a:tr>
              <a:tr h="362263">
                <a:tc>
                  <a:txBody>
                    <a:bodyPr/>
                    <a:lstStyle/>
                    <a:p>
                      <a:pPr algn="l" fontAlgn="ctr"/>
                      <a:r>
                        <a:rPr lang="en-US" sz="1100" u="none" strike="noStrike" dirty="0" err="1">
                          <a:effectLst/>
                        </a:rPr>
                        <a:t>cited_name</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The name of the artist as used in a standard citation, with surname first, and forename last.</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Cassatt, Mary.</a:t>
                      </a:r>
                      <a:endParaRPr lang="en-US" sz="1100" b="0" i="0" u="none" strike="noStrike">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463508047"/>
                  </a:ext>
                </a:extLst>
              </a:tr>
              <a:tr h="181916">
                <a:tc>
                  <a:txBody>
                    <a:bodyPr/>
                    <a:lstStyle/>
                    <a:p>
                      <a:pPr algn="l" fontAlgn="ctr"/>
                      <a:r>
                        <a:rPr lang="en-US" sz="1100" u="none" strike="noStrike" dirty="0">
                          <a:effectLst/>
                        </a:rPr>
                        <a:t>role</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Describes a person’s involvement with this object.</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designer, manufacturer, artist.</a:t>
                      </a:r>
                      <a:endParaRPr lang="en-US" sz="1100" b="0" i="0" u="none" strike="noStrike">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2303035707"/>
                  </a:ext>
                </a:extLst>
              </a:tr>
              <a:tr h="181916">
                <a:tc>
                  <a:txBody>
                    <a:bodyPr/>
                    <a:lstStyle/>
                    <a:p>
                      <a:pPr algn="l" fontAlgn="ctr"/>
                      <a:r>
                        <a:rPr lang="en-US" sz="1100" u="none" strike="noStrike" dirty="0">
                          <a:effectLst/>
                        </a:rPr>
                        <a:t>nationality</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The nationality of the artist/creator.</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French, American, Italian.</a:t>
                      </a:r>
                      <a:endParaRPr lang="en-US" sz="1100" b="0" i="0" u="none" strike="noStrike">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1237612321"/>
                  </a:ext>
                </a:extLst>
              </a:tr>
              <a:tr h="398333">
                <a:tc>
                  <a:txBody>
                    <a:bodyPr/>
                    <a:lstStyle/>
                    <a:p>
                      <a:pPr algn="l" fontAlgn="ctr"/>
                      <a:r>
                        <a:rPr lang="en-US" sz="1100" u="none" strike="noStrike" dirty="0" err="1">
                          <a:effectLst/>
                        </a:rPr>
                        <a:t>birth_date</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The birthdate of the artist/creator. Precision may vary based on how much is known about the artist</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1959-01-01 OR 1959</a:t>
                      </a:r>
                      <a:endParaRPr lang="en-US" sz="1100" b="0" i="0" u="none" strike="noStrike" dirty="0">
                        <a:solidFill>
                          <a:srgbClr val="24292E"/>
                        </a:solidFill>
                        <a:effectLst/>
                        <a:latin typeface="Segoe UI" panose="020B0502040204020203" pitchFamily="34" charset="0"/>
                      </a:endParaRPr>
                    </a:p>
                  </a:txBody>
                  <a:tcPr marL="1568" marR="1568" marT="1568" marB="0" anchor="ctr"/>
                </a:tc>
                <a:extLst>
                  <a:ext uri="{0D108BD9-81ED-4DB2-BD59-A6C34878D82A}">
                    <a16:rowId xmlns:a16="http://schemas.microsoft.com/office/drawing/2014/main" val="4037759370"/>
                  </a:ext>
                </a:extLst>
              </a:tr>
              <a:tr h="362263">
                <a:tc>
                  <a:txBody>
                    <a:bodyPr/>
                    <a:lstStyle/>
                    <a:p>
                      <a:pPr algn="l" fontAlgn="ctr"/>
                      <a:r>
                        <a:rPr lang="en-US" sz="1100" u="none" strike="noStrike">
                          <a:effectLst/>
                        </a:rPr>
                        <a:t>death_date</a:t>
                      </a:r>
                      <a:endParaRPr lang="en-US" sz="1100" b="0" i="0" u="none" strike="noStrike">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The death date of the artist/creator. Precision may vary based on how much is known about the artist</a:t>
                      </a:r>
                      <a:endParaRPr lang="en-US" sz="1100" b="0" i="0" u="none" strike="noStrike">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1959-01-01 OR 1959</a:t>
                      </a:r>
                      <a:endParaRPr lang="en-US" sz="1100" b="0" i="0" u="none" strike="noStrike">
                        <a:solidFill>
                          <a:srgbClr val="24292E"/>
                        </a:solidFill>
                        <a:effectLst/>
                        <a:latin typeface="Segoe UI" panose="020B0502040204020203" pitchFamily="34" charset="0"/>
                      </a:endParaRPr>
                    </a:p>
                  </a:txBody>
                  <a:tcPr marL="1568" marR="1568" marT="1568" marB="0" anchor="ctr"/>
                </a:tc>
                <a:extLst>
                  <a:ext uri="{0D108BD9-81ED-4DB2-BD59-A6C34878D82A}">
                    <a16:rowId xmlns:a16="http://schemas.microsoft.com/office/drawing/2014/main" val="3463934075"/>
                  </a:ext>
                </a:extLst>
              </a:tr>
              <a:tr h="542610">
                <a:tc>
                  <a:txBody>
                    <a:bodyPr/>
                    <a:lstStyle/>
                    <a:p>
                      <a:pPr algn="l" fontAlgn="ctr"/>
                      <a:r>
                        <a:rPr lang="en-US" sz="1100" u="none" strike="noStrike" dirty="0" err="1">
                          <a:effectLst/>
                        </a:rPr>
                        <a:t>birth_place</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Name of place of birth, with as much specificity as possible, preference is for City, Country if known. If city is unknown, then list only country.</a:t>
                      </a:r>
                      <a:endParaRPr lang="en-US" sz="1100" b="0" i="0" u="none" strike="noStrike" dirty="0">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Paris, France.</a:t>
                      </a:r>
                      <a:endParaRPr lang="en-US" sz="1100" b="0" i="0" u="none" strike="noStrike">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1322162917"/>
                  </a:ext>
                </a:extLst>
              </a:tr>
              <a:tr h="542610">
                <a:tc>
                  <a:txBody>
                    <a:bodyPr/>
                    <a:lstStyle/>
                    <a:p>
                      <a:pPr algn="l" fontAlgn="ctr"/>
                      <a:r>
                        <a:rPr lang="en-US" sz="1100" u="none" strike="noStrike">
                          <a:effectLst/>
                        </a:rPr>
                        <a:t>death_place</a:t>
                      </a:r>
                      <a:endParaRPr lang="en-US" sz="1100" b="0" i="0" u="none" strike="noStrike">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a:effectLst/>
                        </a:rPr>
                        <a:t>Name of place of death, with as much specificity as possible, preference is for City, Country if known. If city is unknown, then list only country.</a:t>
                      </a:r>
                      <a:endParaRPr lang="en-US" sz="1100" b="0" i="0" u="none" strike="noStrike">
                        <a:solidFill>
                          <a:srgbClr val="24292E"/>
                        </a:solidFill>
                        <a:effectLst/>
                        <a:latin typeface="Segoe UI" panose="020B0502040204020203" pitchFamily="34" charset="0"/>
                      </a:endParaRPr>
                    </a:p>
                  </a:txBody>
                  <a:tcPr marL="1568" marR="1568" marT="9410" marB="9410" anchor="ctr"/>
                </a:tc>
                <a:tc>
                  <a:txBody>
                    <a:bodyPr/>
                    <a:lstStyle/>
                    <a:p>
                      <a:pPr algn="l" fontAlgn="ctr"/>
                      <a:r>
                        <a:rPr lang="en-US" sz="1100" u="none" strike="noStrike" dirty="0">
                          <a:effectLst/>
                        </a:rPr>
                        <a:t>Paris, France.</a:t>
                      </a:r>
                      <a:endParaRPr lang="en-US" sz="1100" b="0" i="0" u="none" strike="noStrike" dirty="0">
                        <a:solidFill>
                          <a:srgbClr val="24292E"/>
                        </a:solidFill>
                        <a:effectLst/>
                        <a:latin typeface="Segoe UI" panose="020B0502040204020203" pitchFamily="34" charset="0"/>
                      </a:endParaRPr>
                    </a:p>
                  </a:txBody>
                  <a:tcPr marL="1568" marR="1568" marT="9410" marB="9410" anchor="ctr"/>
                </a:tc>
                <a:extLst>
                  <a:ext uri="{0D108BD9-81ED-4DB2-BD59-A6C34878D82A}">
                    <a16:rowId xmlns:a16="http://schemas.microsoft.com/office/drawing/2014/main" val="1354297160"/>
                  </a:ext>
                </a:extLst>
              </a:tr>
            </a:tbl>
          </a:graphicData>
        </a:graphic>
      </p:graphicFrame>
      <p:pic>
        <p:nvPicPr>
          <p:cNvPr id="3" name="output">
            <a:hlinkClick r:id="" action="ppaction://media"/>
            <a:extLst>
              <a:ext uri="{FF2B5EF4-FFF2-40B4-BE49-F238E27FC236}">
                <a16:creationId xmlns:a16="http://schemas.microsoft.com/office/drawing/2014/main" id="{790BFC89-AF08-41F4-96B5-F61297D819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320275448"/>
      </p:ext>
    </p:extLst>
  </p:cSld>
  <p:clrMapOvr>
    <a:masterClrMapping/>
  </p:clrMapOvr>
  <mc:AlternateContent xmlns:mc="http://schemas.openxmlformats.org/markup-compatibility/2006" xmlns:p14="http://schemas.microsoft.com/office/powerpoint/2010/main">
    <mc:Choice Requires="p14">
      <p:transition spd="slow" p14:dur="2000" advTm="74087"/>
    </mc:Choice>
    <mc:Fallback xmlns="">
      <p:transition spd="slow" advTm="74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74087"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3D7AEBF-23D6-4EB0-BAF0-D0924724C46B}"/>
              </a:ext>
            </a:extLst>
          </p:cNvPr>
          <p:cNvSpPr>
            <a:spLocks noGrp="1"/>
          </p:cNvSpPr>
          <p:nvPr>
            <p:ph type="title"/>
          </p:nvPr>
        </p:nvSpPr>
        <p:spPr/>
        <p:txBody>
          <a:bodyPr/>
          <a:lstStyle/>
          <a:p>
            <a:r>
              <a:rPr lang="en-US" altLang="el-GR" dirty="0"/>
              <a:t>CSV, basic sharing</a:t>
            </a:r>
          </a:p>
        </p:txBody>
      </p:sp>
      <p:sp>
        <p:nvSpPr>
          <p:cNvPr id="48130" name="Content Placeholder 2">
            <a:extLst>
              <a:ext uri="{FF2B5EF4-FFF2-40B4-BE49-F238E27FC236}">
                <a16:creationId xmlns:a16="http://schemas.microsoft.com/office/drawing/2014/main" id="{9452C765-521A-42E9-98C3-A482E1707D3F}"/>
              </a:ext>
            </a:extLst>
          </p:cNvPr>
          <p:cNvSpPr>
            <a:spLocks noGrp="1"/>
          </p:cNvSpPr>
          <p:nvPr>
            <p:ph idx="1"/>
          </p:nvPr>
        </p:nvSpPr>
        <p:spPr/>
        <p:txBody>
          <a:bodyPr/>
          <a:lstStyle/>
          <a:p>
            <a:r>
              <a:rPr lang="en-US" altLang="el-GR" dirty="0"/>
              <a:t>A basic approach to share data is the comma separated value (CSV) format</a:t>
            </a:r>
          </a:p>
          <a:p>
            <a:pPr lvl="1"/>
            <a:r>
              <a:rPr lang="en-US" altLang="el-GR" dirty="0">
                <a:ea typeface="Arial" panose="020B0604020202020204" pitchFamily="34" charset="0"/>
              </a:rPr>
              <a:t>it is a text format, accessible to all apps</a:t>
            </a:r>
          </a:p>
          <a:p>
            <a:pPr lvl="1"/>
            <a:r>
              <a:rPr lang="en-US" altLang="el-GR" dirty="0">
                <a:ea typeface="Arial" panose="020B0604020202020204" pitchFamily="34" charset="0"/>
              </a:rPr>
              <a:t>each line (even if blank) is a row</a:t>
            </a:r>
          </a:p>
          <a:p>
            <a:pPr lvl="1"/>
            <a:r>
              <a:rPr lang="en-US" altLang="el-GR" dirty="0">
                <a:ea typeface="Arial" panose="020B0604020202020204" pitchFamily="34" charset="0"/>
              </a:rPr>
              <a:t>in each row, each value is separated from the others by a comma (even if it is blank)</a:t>
            </a:r>
          </a:p>
          <a:p>
            <a:pPr lvl="1"/>
            <a:r>
              <a:rPr lang="en-US" altLang="el-GR" dirty="0">
                <a:ea typeface="Arial" panose="020B0604020202020204" pitchFamily="34" charset="0"/>
              </a:rPr>
              <a:t>cannot capture complex things like formula</a:t>
            </a:r>
          </a:p>
        </p:txBody>
      </p:sp>
      <p:pic>
        <p:nvPicPr>
          <p:cNvPr id="2" name="output">
            <a:hlinkClick r:id="" action="ppaction://media"/>
            <a:extLst>
              <a:ext uri="{FF2B5EF4-FFF2-40B4-BE49-F238E27FC236}">
                <a16:creationId xmlns:a16="http://schemas.microsoft.com/office/drawing/2014/main" id="{6F1A578A-A353-4CC0-B8ED-94C5A54B88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568"/>
    </mc:Choice>
    <mc:Fallback xmlns="">
      <p:transition spd="slow" advTm="17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topEvt time="16612"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a:extLst>
              <a:ext uri="{FF2B5EF4-FFF2-40B4-BE49-F238E27FC236}">
                <a16:creationId xmlns:a16="http://schemas.microsoft.com/office/drawing/2014/main" id="{A2601E19-D1A2-4F56-8EE3-7E3345D56C67}"/>
              </a:ext>
            </a:extLst>
          </p:cNvPr>
          <p:cNvSpPr>
            <a:spLocks noGrp="1"/>
          </p:cNvSpPr>
          <p:nvPr>
            <p:ph sz="quarter" idx="10"/>
          </p:nvPr>
        </p:nvSpPr>
        <p:spPr>
          <a:xfrm>
            <a:off x="590998" y="1341771"/>
            <a:ext cx="9144000" cy="4743450"/>
          </a:xfrm>
        </p:spPr>
        <p:txBody>
          <a:bodyPr/>
          <a:lstStyle/>
          <a:p>
            <a:pPr marL="0" indent="0">
              <a:buNone/>
            </a:pPr>
            <a:r>
              <a:rPr lang="en-US" altLang="el-GR" dirty="0"/>
              <a:t>Spread sheet and corresponding CSV file</a:t>
            </a:r>
          </a:p>
        </p:txBody>
      </p:sp>
      <p:sp>
        <p:nvSpPr>
          <p:cNvPr id="3" name="Ορθογώνιο 2">
            <a:extLst>
              <a:ext uri="{FF2B5EF4-FFF2-40B4-BE49-F238E27FC236}">
                <a16:creationId xmlns:a16="http://schemas.microsoft.com/office/drawing/2014/main" id="{5DB8D01B-5F5C-4BD5-B3A9-3AB7435E05DA}"/>
              </a:ext>
            </a:extLst>
          </p:cNvPr>
          <p:cNvSpPr/>
          <p:nvPr/>
        </p:nvSpPr>
        <p:spPr>
          <a:xfrm>
            <a:off x="631747" y="3820885"/>
            <a:ext cx="8168790" cy="1131079"/>
          </a:xfrm>
          <a:prstGeom prst="rect">
            <a:avLst/>
          </a:prstGeom>
        </p:spPr>
        <p:txBody>
          <a:bodyPr wrap="square">
            <a:spAutoFit/>
          </a:bodyPr>
          <a:lstStyle/>
          <a:p>
            <a:r>
              <a:rPr lang="en-US" sz="1350" dirty="0" err="1"/>
              <a:t>Title,Artist</a:t>
            </a:r>
            <a:endParaRPr lang="en-US" sz="1350" dirty="0"/>
          </a:p>
          <a:p>
            <a:r>
              <a:rPr lang="en-US" sz="1350" dirty="0"/>
              <a:t>"</a:t>
            </a:r>
            <a:r>
              <a:rPr lang="en-US" sz="1350" dirty="0" err="1"/>
              <a:t>Ferdinandsbrücke</a:t>
            </a:r>
            <a:r>
              <a:rPr lang="en-US" sz="1350" dirty="0"/>
              <a:t> Project, Vienna, Austria, Elevation, preliminary </a:t>
            </a:r>
            <a:r>
              <a:rPr lang="en-US" sz="1350" dirty="0" err="1"/>
              <a:t>version",Otto</a:t>
            </a:r>
            <a:r>
              <a:rPr lang="en-US" sz="1350" dirty="0"/>
              <a:t> Wagner</a:t>
            </a:r>
          </a:p>
          <a:p>
            <a:r>
              <a:rPr lang="en-US" sz="1350" dirty="0"/>
              <a:t>"City of Music, National Superior Conservatory of Music and Dance, Paris, France, View from interior courtyard", Christian de </a:t>
            </a:r>
            <a:r>
              <a:rPr lang="en-US" sz="1350" dirty="0" err="1"/>
              <a:t>Portzamparc</a:t>
            </a:r>
            <a:endParaRPr lang="en-US" sz="1350" dirty="0"/>
          </a:p>
          <a:p>
            <a:r>
              <a:rPr lang="en-US" sz="1350" dirty="0"/>
              <a:t>"Villa near Vienna Project, Outside Vienna, Austria, </a:t>
            </a:r>
            <a:r>
              <a:rPr lang="en-US" sz="1350" dirty="0" err="1"/>
              <a:t>Elevation",Emil</a:t>
            </a:r>
            <a:r>
              <a:rPr lang="en-US" sz="1350" dirty="0"/>
              <a:t> Hoppe</a:t>
            </a:r>
            <a:endParaRPr lang="el-GR" sz="1350" dirty="0"/>
          </a:p>
        </p:txBody>
      </p:sp>
      <p:pic>
        <p:nvPicPr>
          <p:cNvPr id="5" name="Εικόνα 4">
            <a:extLst>
              <a:ext uri="{FF2B5EF4-FFF2-40B4-BE49-F238E27FC236}">
                <a16:creationId xmlns:a16="http://schemas.microsoft.com/office/drawing/2014/main" id="{11AF51A8-FF6F-46FA-8002-8331379C6580}"/>
              </a:ext>
            </a:extLst>
          </p:cNvPr>
          <p:cNvPicPr>
            <a:picLocks noChangeAspect="1"/>
          </p:cNvPicPr>
          <p:nvPr/>
        </p:nvPicPr>
        <p:blipFill>
          <a:blip r:embed="rId5"/>
          <a:stretch>
            <a:fillRect/>
          </a:stretch>
        </p:blipFill>
        <p:spPr>
          <a:xfrm>
            <a:off x="91214" y="2102218"/>
            <a:ext cx="8775763" cy="1042287"/>
          </a:xfrm>
          <a:prstGeom prst="rect">
            <a:avLst/>
          </a:prstGeom>
        </p:spPr>
      </p:pic>
      <p:pic>
        <p:nvPicPr>
          <p:cNvPr id="4" name="output">
            <a:hlinkClick r:id="" action="ppaction://media"/>
            <a:extLst>
              <a:ext uri="{FF2B5EF4-FFF2-40B4-BE49-F238E27FC236}">
                <a16:creationId xmlns:a16="http://schemas.microsoft.com/office/drawing/2014/main" id="{D011D117-3588-42CF-A405-E6EE8463E1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390"/>
    </mc:Choice>
    <mc:Fallback xmlns="">
      <p:transition spd="slow" advTm="15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15390" objId="4"/>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6AD128-79F1-44C4-9A86-D4833EAC7133}"/>
              </a:ext>
            </a:extLst>
          </p:cNvPr>
          <p:cNvSpPr>
            <a:spLocks noGrp="1"/>
          </p:cNvSpPr>
          <p:nvPr>
            <p:ph type="title"/>
          </p:nvPr>
        </p:nvSpPr>
        <p:spPr>
          <a:xfrm>
            <a:off x="582095" y="1118740"/>
            <a:ext cx="6412025" cy="899998"/>
          </a:xfrm>
        </p:spPr>
        <p:txBody>
          <a:bodyPr>
            <a:normAutofit fontScale="90000"/>
          </a:bodyPr>
          <a:lstStyle/>
          <a:p>
            <a:br>
              <a:rPr lang="en-US" dirty="0"/>
            </a:br>
            <a:r>
              <a:rPr lang="en-US" dirty="0"/>
              <a:t>CSV				JSON</a:t>
            </a:r>
            <a:endParaRPr lang="el-GR" dirty="0"/>
          </a:p>
        </p:txBody>
      </p:sp>
      <p:sp>
        <p:nvSpPr>
          <p:cNvPr id="3" name="Θέση περιεχομένου 2">
            <a:extLst>
              <a:ext uri="{FF2B5EF4-FFF2-40B4-BE49-F238E27FC236}">
                <a16:creationId xmlns:a16="http://schemas.microsoft.com/office/drawing/2014/main" id="{7E354B11-6BF0-4A0D-B00D-5D9D0ADE6FB5}"/>
              </a:ext>
            </a:extLst>
          </p:cNvPr>
          <p:cNvSpPr>
            <a:spLocks noGrp="1"/>
          </p:cNvSpPr>
          <p:nvPr>
            <p:ph idx="1"/>
          </p:nvPr>
        </p:nvSpPr>
        <p:spPr>
          <a:xfrm>
            <a:off x="628650" y="2226469"/>
            <a:ext cx="2686050" cy="3263504"/>
          </a:xfrm>
        </p:spPr>
        <p:txBody>
          <a:bodyPr>
            <a:normAutofit fontScale="62500" lnSpcReduction="20000"/>
          </a:bodyPr>
          <a:lstStyle/>
          <a:p>
            <a:pPr marL="0" indent="0">
              <a:buNone/>
            </a:pPr>
            <a:r>
              <a:rPr lang="en-US" dirty="0" err="1"/>
              <a:t>Title,Artist</a:t>
            </a:r>
            <a:endParaRPr lang="en-US" dirty="0"/>
          </a:p>
          <a:p>
            <a:pPr marL="0" indent="0">
              <a:buNone/>
            </a:pPr>
            <a:r>
              <a:rPr lang="en-US" dirty="0"/>
              <a:t>"</a:t>
            </a:r>
            <a:r>
              <a:rPr lang="en-US" dirty="0" err="1"/>
              <a:t>Ferdinandsbrücke</a:t>
            </a:r>
            <a:r>
              <a:rPr lang="en-US" dirty="0"/>
              <a:t> Project, Vienna, Austria, Elevation, preliminary </a:t>
            </a:r>
            <a:r>
              <a:rPr lang="en-US" dirty="0" err="1"/>
              <a:t>version",Otto</a:t>
            </a:r>
            <a:r>
              <a:rPr lang="en-US" dirty="0"/>
              <a:t> Wagner</a:t>
            </a:r>
          </a:p>
          <a:p>
            <a:pPr marL="0" indent="0">
              <a:buNone/>
            </a:pPr>
            <a:r>
              <a:rPr lang="en-US" dirty="0"/>
              <a:t>"City of Music, National Superior Conservatory of Music and Dance, Paris, France, View from interior </a:t>
            </a:r>
            <a:r>
              <a:rPr lang="en-US" dirty="0" err="1"/>
              <a:t>courtyard",Christian</a:t>
            </a:r>
            <a:r>
              <a:rPr lang="en-US" dirty="0"/>
              <a:t> de </a:t>
            </a:r>
            <a:r>
              <a:rPr lang="en-US" dirty="0" err="1"/>
              <a:t>Portzamparc</a:t>
            </a:r>
            <a:endParaRPr lang="en-US" dirty="0"/>
          </a:p>
          <a:p>
            <a:pPr marL="0" indent="0">
              <a:buNone/>
            </a:pPr>
            <a:r>
              <a:rPr lang="en-US" dirty="0"/>
              <a:t>"Villa near Vienna Project, Outside Vienna, Austria, </a:t>
            </a:r>
            <a:r>
              <a:rPr lang="en-US" dirty="0" err="1"/>
              <a:t>Elevation",Emil</a:t>
            </a:r>
            <a:r>
              <a:rPr lang="en-US" dirty="0"/>
              <a:t> Hoppe</a:t>
            </a:r>
            <a:endParaRPr lang="el-GR" dirty="0"/>
          </a:p>
        </p:txBody>
      </p:sp>
      <p:sp>
        <p:nvSpPr>
          <p:cNvPr id="4" name="Ορθογώνιο 3">
            <a:extLst>
              <a:ext uri="{FF2B5EF4-FFF2-40B4-BE49-F238E27FC236}">
                <a16:creationId xmlns:a16="http://schemas.microsoft.com/office/drawing/2014/main" id="{98109008-7485-49C6-BCA2-75FA151F248B}"/>
              </a:ext>
            </a:extLst>
          </p:cNvPr>
          <p:cNvSpPr/>
          <p:nvPr/>
        </p:nvSpPr>
        <p:spPr>
          <a:xfrm>
            <a:off x="4128247" y="2125921"/>
            <a:ext cx="4572000" cy="3624069"/>
          </a:xfrm>
          <a:prstGeom prst="rect">
            <a:avLst/>
          </a:prstGeom>
        </p:spPr>
        <p:txBody>
          <a:bodyPr>
            <a:spAutoFit/>
          </a:bodyPr>
          <a:lstStyle/>
          <a:p>
            <a:r>
              <a:rPr lang="en-US" sz="1350" dirty="0"/>
              <a:t>[</a:t>
            </a:r>
          </a:p>
          <a:p>
            <a:r>
              <a:rPr lang="en-US" sz="1350" dirty="0"/>
              <a:t>  {</a:t>
            </a:r>
          </a:p>
          <a:p>
            <a:r>
              <a:rPr lang="en-US" sz="1350" dirty="0"/>
              <a:t>    "Title": "</a:t>
            </a:r>
            <a:r>
              <a:rPr lang="en-US" sz="1350" dirty="0" err="1"/>
              <a:t>Ferdinandsbrücke</a:t>
            </a:r>
            <a:r>
              <a:rPr lang="en-US" sz="1350" dirty="0"/>
              <a:t> Project, Vienna, Austria, Elevation, preliminary version",</a:t>
            </a:r>
          </a:p>
          <a:p>
            <a:r>
              <a:rPr lang="en-US" sz="1350" dirty="0"/>
              <a:t>    "Artist": "Otto Wagner"</a:t>
            </a:r>
          </a:p>
          <a:p>
            <a:r>
              <a:rPr lang="en-US" sz="1350" dirty="0"/>
              <a:t>  },</a:t>
            </a:r>
          </a:p>
          <a:p>
            <a:r>
              <a:rPr lang="en-US" sz="1350" dirty="0"/>
              <a:t>  {</a:t>
            </a:r>
          </a:p>
          <a:p>
            <a:r>
              <a:rPr lang="en-US" sz="1350" dirty="0"/>
              <a:t>    "Title": "City of Music, National Superior Conservatory of Music and Dance, Paris, France, View from interior courtyard",</a:t>
            </a:r>
          </a:p>
          <a:p>
            <a:r>
              <a:rPr lang="en-US" sz="1350" dirty="0"/>
              <a:t>    "Artist": "Christian de </a:t>
            </a:r>
            <a:r>
              <a:rPr lang="en-US" sz="1350" dirty="0" err="1"/>
              <a:t>Portzamparc</a:t>
            </a:r>
            <a:r>
              <a:rPr lang="en-US" sz="1350" dirty="0"/>
              <a:t>"</a:t>
            </a:r>
          </a:p>
          <a:p>
            <a:r>
              <a:rPr lang="en-US" sz="1350" dirty="0"/>
              <a:t>  },</a:t>
            </a:r>
          </a:p>
          <a:p>
            <a:r>
              <a:rPr lang="en-US" sz="1350" dirty="0"/>
              <a:t>  {</a:t>
            </a:r>
          </a:p>
          <a:p>
            <a:r>
              <a:rPr lang="en-US" sz="1350" dirty="0"/>
              <a:t>    "Title": "Villa near Vienna Project, Outside Vienna, Austria, Elevation",</a:t>
            </a:r>
          </a:p>
          <a:p>
            <a:r>
              <a:rPr lang="en-US" sz="1350" dirty="0"/>
              <a:t>    "Artist": "Emil Hoppe"</a:t>
            </a:r>
          </a:p>
          <a:p>
            <a:r>
              <a:rPr lang="en-US" sz="1350" dirty="0"/>
              <a:t>  }</a:t>
            </a:r>
          </a:p>
          <a:p>
            <a:r>
              <a:rPr lang="en-US" sz="1350" dirty="0"/>
              <a:t>]</a:t>
            </a:r>
            <a:endParaRPr lang="el-GR" sz="1350" dirty="0"/>
          </a:p>
        </p:txBody>
      </p:sp>
      <p:pic>
        <p:nvPicPr>
          <p:cNvPr id="5" name="output">
            <a:hlinkClick r:id="" action="ppaction://media"/>
            <a:extLst>
              <a:ext uri="{FF2B5EF4-FFF2-40B4-BE49-F238E27FC236}">
                <a16:creationId xmlns:a16="http://schemas.microsoft.com/office/drawing/2014/main" id="{27DD1E8C-A4E7-4C65-A296-7D8C8B901F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
        <p:nvSpPr>
          <p:cNvPr id="6" name="TextBox 5">
            <a:extLst>
              <a:ext uri="{FF2B5EF4-FFF2-40B4-BE49-F238E27FC236}">
                <a16:creationId xmlns:a16="http://schemas.microsoft.com/office/drawing/2014/main" id="{E3671364-582E-462A-B4F2-B395927DA124}"/>
              </a:ext>
            </a:extLst>
          </p:cNvPr>
          <p:cNvSpPr txBox="1"/>
          <p:nvPr/>
        </p:nvSpPr>
        <p:spPr>
          <a:xfrm>
            <a:off x="2335157" y="207387"/>
            <a:ext cx="6180193" cy="1077218"/>
          </a:xfrm>
          <a:prstGeom prst="rect">
            <a:avLst/>
          </a:prstGeom>
          <a:noFill/>
        </p:spPr>
        <p:txBody>
          <a:bodyPr wrap="square" rtlCol="0">
            <a:spAutoFit/>
          </a:bodyPr>
          <a:lstStyle/>
          <a:p>
            <a:r>
              <a:rPr lang="en-US" sz="3200" dirty="0">
                <a:solidFill>
                  <a:srgbClr val="F47D5D"/>
                </a:solidFill>
                <a:latin typeface="Verdana"/>
                <a:ea typeface="Verdana"/>
                <a:sym typeface="Arial"/>
              </a:rPr>
              <a:t>JSON supports array whereas XML does not</a:t>
            </a:r>
            <a:endParaRPr lang="el-GR" sz="3200" dirty="0">
              <a:solidFill>
                <a:srgbClr val="F47D5D"/>
              </a:solidFill>
              <a:latin typeface="Verdana"/>
              <a:ea typeface="Verdana"/>
              <a:sym typeface="Arial"/>
            </a:endParaRPr>
          </a:p>
        </p:txBody>
      </p:sp>
    </p:spTree>
    <p:extLst>
      <p:ext uri="{BB962C8B-B14F-4D97-AF65-F5344CB8AC3E}">
        <p14:creationId xmlns:p14="http://schemas.microsoft.com/office/powerpoint/2010/main" val="2190362239"/>
      </p:ext>
    </p:extLst>
  </p:cSld>
  <p:clrMapOvr>
    <a:masterClrMapping/>
  </p:clrMapOvr>
  <mc:AlternateContent xmlns:mc="http://schemas.openxmlformats.org/markup-compatibility/2006" xmlns:p14="http://schemas.microsoft.com/office/powerpoint/2010/main">
    <mc:Choice Requires="p14">
      <p:transition spd="slow" p14:dur="2000" advTm="13103"/>
    </mc:Choice>
    <mc:Fallback xmlns="">
      <p:transition spd="slow" advTm="13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9" objId="5"/>
        <p14:stopEvt time="12873" objId="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Library </a:t>
            </a:r>
            <a:r>
              <a:rPr lang="en-US" i="1" dirty="0"/>
              <a:t>Pandas</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US" dirty="0"/>
              <a:t>adds data structures and tools designed to work with table-like data</a:t>
            </a:r>
          </a:p>
          <a:p>
            <a:pPr lvl="1">
              <a:buFont typeface="Wingdings" panose="05000000000000000000" pitchFamily="2" charset="2"/>
              <a:buChar char="§"/>
            </a:pPr>
            <a:endParaRPr lang="en-US" dirty="0"/>
          </a:p>
          <a:p>
            <a:pPr lvl="1">
              <a:buFont typeface="Wingdings" panose="05000000000000000000" pitchFamily="2" charset="2"/>
              <a:buChar char="§"/>
            </a:pPr>
            <a:r>
              <a:rPr lang="en-US" dirty="0"/>
              <a:t>provides tools for data manipulation: reshaping, merging, sorting, slicing, aggregation etc.</a:t>
            </a:r>
          </a:p>
          <a:p>
            <a:pPr lvl="1">
              <a:buFont typeface="Wingdings" panose="05000000000000000000" pitchFamily="2" charset="2"/>
              <a:buChar char="§"/>
            </a:pPr>
            <a:endParaRPr lang="en-US" dirty="0"/>
          </a:p>
          <a:p>
            <a:pPr lvl="1">
              <a:buFont typeface="Wingdings" panose="05000000000000000000" pitchFamily="2" charset="2"/>
              <a:buChar char="§"/>
            </a:pPr>
            <a:r>
              <a:rPr lang="en-US" dirty="0"/>
              <a:t>allows handling missing data</a:t>
            </a:r>
          </a:p>
        </p:txBody>
      </p:sp>
      <p:sp>
        <p:nvSpPr>
          <p:cNvPr id="4" name="Slide Number Placeholder 3"/>
          <p:cNvSpPr>
            <a:spLocks noGrp="1"/>
          </p:cNvSpPr>
          <p:nvPr>
            <p:ph type="sldNum" sz="quarter" idx="12"/>
          </p:nvPr>
        </p:nvSpPr>
        <p:spPr/>
        <p:txBody>
          <a:bodyPr/>
          <a:lstStyle/>
          <a:p>
            <a:fld id="{B841CA95-E0BC-48B5-948A-ECC494EB4D84}" type="slidenum">
              <a:rPr lang="en-US" smtClean="0"/>
              <a:t>19</a:t>
            </a:fld>
            <a:endParaRPr lang="en-US"/>
          </a:p>
        </p:txBody>
      </p:sp>
      <p:sp>
        <p:nvSpPr>
          <p:cNvPr id="7" name="TextBox 6"/>
          <p:cNvSpPr txBox="1"/>
          <p:nvPr/>
        </p:nvSpPr>
        <p:spPr>
          <a:xfrm>
            <a:off x="628650" y="5212973"/>
            <a:ext cx="4240530" cy="300082"/>
          </a:xfrm>
          <a:prstGeom prst="rect">
            <a:avLst/>
          </a:prstGeom>
          <a:noFill/>
        </p:spPr>
        <p:txBody>
          <a:bodyPr wrap="square" rtlCol="0">
            <a:spAutoFit/>
          </a:bodyPr>
          <a:lstStyle/>
          <a:p>
            <a:r>
              <a:rPr lang="en-US" sz="1350" b="1" dirty="0"/>
              <a:t>Link:</a:t>
            </a:r>
            <a:r>
              <a:rPr lang="en-US" sz="1350" dirty="0"/>
              <a:t> </a:t>
            </a:r>
            <a:r>
              <a:rPr lang="en-US" sz="1350" dirty="0">
                <a:hlinkClick r:id="rId5"/>
              </a:rPr>
              <a:t>http://pandas.pydata.org/</a:t>
            </a:r>
            <a:endParaRPr lang="en-US" sz="1350" dirty="0"/>
          </a:p>
        </p:txBody>
      </p:sp>
      <p:pic>
        <p:nvPicPr>
          <p:cNvPr id="5" name="output">
            <a:hlinkClick r:id="" action="ppaction://media"/>
            <a:extLst>
              <a:ext uri="{FF2B5EF4-FFF2-40B4-BE49-F238E27FC236}">
                <a16:creationId xmlns:a16="http://schemas.microsoft.com/office/drawing/2014/main" id="{A9606805-B318-4AC5-BF00-A71618782C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403328570"/>
      </p:ext>
    </p:extLst>
  </p:cSld>
  <p:clrMapOvr>
    <a:masterClrMapping/>
  </p:clrMapOvr>
  <mc:AlternateContent xmlns:mc="http://schemas.openxmlformats.org/markup-compatibility/2006" xmlns:p14="http://schemas.microsoft.com/office/powerpoint/2010/main">
    <mc:Choice Requires="p14">
      <p:transition spd="slow" p14:dur="2000" advTm="32888"/>
    </mc:Choice>
    <mc:Fallback xmlns="">
      <p:transition spd="slow" advTm="32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32888"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Aim and objectives</a:t>
            </a:r>
            <a:endParaRPr lang="en-US" dirty="0"/>
          </a:p>
        </p:txBody>
      </p:sp>
      <p:sp>
        <p:nvSpPr>
          <p:cNvPr id="3" name="Content Placeholder 2"/>
          <p:cNvSpPr>
            <a:spLocks noGrp="1"/>
          </p:cNvSpPr>
          <p:nvPr>
            <p:ph idx="1"/>
          </p:nvPr>
        </p:nvSpPr>
        <p:spPr/>
        <p:txBody>
          <a:bodyPr>
            <a:normAutofit/>
          </a:bodyPr>
          <a:lstStyle/>
          <a:p>
            <a:pPr lvl="0" algn="just">
              <a:lnSpc>
                <a:spcPct val="114000"/>
              </a:lnSpc>
              <a:spcBef>
                <a:spcPts val="300"/>
              </a:spcBef>
              <a:spcAft>
                <a:spcPts val="300"/>
              </a:spcAft>
            </a:pPr>
            <a:r>
              <a:rPr lang="en-US" sz="1600" dirty="0">
                <a:solidFill>
                  <a:prstClr val="black"/>
                </a:solidFill>
              </a:rPr>
              <a:t>The aim of this presentation is to introduce knowledge and information management for museums</a:t>
            </a:r>
          </a:p>
          <a:p>
            <a:pPr lvl="0" algn="just">
              <a:lnSpc>
                <a:spcPct val="114000"/>
              </a:lnSpc>
              <a:spcBef>
                <a:spcPts val="300"/>
              </a:spcBef>
              <a:spcAft>
                <a:spcPts val="300"/>
              </a:spcAft>
            </a:pPr>
            <a:r>
              <a:rPr lang="en-US" sz="1600" dirty="0">
                <a:solidFill>
                  <a:prstClr val="black"/>
                </a:solidFill>
              </a:rPr>
              <a:t>The main objective is the extraction of knowledge about Artworks and Artists from Museums’ </a:t>
            </a:r>
            <a:r>
              <a:rPr lang="en-US" sz="1600" dirty="0" err="1">
                <a:solidFill>
                  <a:prstClr val="black"/>
                </a:solidFill>
              </a:rPr>
              <a:t>Githubs</a:t>
            </a:r>
            <a:endParaRPr lang="en-US" sz="1600" dirty="0">
              <a:solidFill>
                <a:prstClr val="black"/>
              </a:solidFill>
            </a:endParaRPr>
          </a:p>
          <a:p>
            <a:pPr lvl="0" algn="just">
              <a:lnSpc>
                <a:spcPct val="114000"/>
              </a:lnSpc>
              <a:spcBef>
                <a:spcPts val="300"/>
              </a:spcBef>
              <a:spcAft>
                <a:spcPts val="300"/>
              </a:spcAft>
            </a:pPr>
            <a:r>
              <a:rPr lang="en-US" sz="1600" dirty="0">
                <a:solidFill>
                  <a:prstClr val="black"/>
                </a:solidFill>
              </a:rPr>
              <a:t>In this presentation, we shall present case studies of knowledge extraction from </a:t>
            </a:r>
            <a:r>
              <a:rPr lang="en-US" sz="1600" dirty="0" err="1">
                <a:solidFill>
                  <a:prstClr val="black"/>
                </a:solidFill>
              </a:rPr>
              <a:t>Githubs</a:t>
            </a:r>
            <a:r>
              <a:rPr lang="en-US" sz="1600" dirty="0">
                <a:solidFill>
                  <a:prstClr val="black"/>
                </a:solidFill>
              </a:rPr>
              <a:t> of Carnegie Museum of Art, Cleveland Museum of Art and Museum of Modern (MoMA) Art</a:t>
            </a:r>
          </a:p>
          <a:p>
            <a:pPr lvl="0" algn="just">
              <a:lnSpc>
                <a:spcPct val="114000"/>
              </a:lnSpc>
              <a:spcBef>
                <a:spcPts val="300"/>
              </a:spcBef>
              <a:spcAft>
                <a:spcPts val="300"/>
              </a:spcAft>
            </a:pPr>
            <a:r>
              <a:rPr lang="en-US" sz="1600" dirty="0">
                <a:solidFill>
                  <a:prstClr val="black"/>
                </a:solidFill>
              </a:rPr>
              <a:t>One main topic is how to use google </a:t>
            </a:r>
            <a:r>
              <a:rPr lang="en-US" sz="1600" dirty="0" err="1">
                <a:solidFill>
                  <a:prstClr val="black"/>
                </a:solidFill>
              </a:rPr>
              <a:t>colab</a:t>
            </a:r>
            <a:r>
              <a:rPr lang="en-US" sz="1600" dirty="0">
                <a:solidFill>
                  <a:prstClr val="black"/>
                </a:solidFill>
              </a:rPr>
              <a:t> environment and python libraries pandas, matplotlib and </a:t>
            </a:r>
            <a:r>
              <a:rPr lang="en-US" sz="1600" dirty="0" err="1">
                <a:solidFill>
                  <a:prstClr val="black"/>
                </a:solidFill>
              </a:rPr>
              <a:t>plotly</a:t>
            </a:r>
            <a:r>
              <a:rPr lang="en-US" sz="1600" dirty="0">
                <a:solidFill>
                  <a:prstClr val="black"/>
                </a:solidFill>
              </a:rPr>
              <a:t> for easily extracting knowledge from artworks and artists Information </a:t>
            </a:r>
          </a:p>
          <a:p>
            <a:pPr marL="0" indent="0" algn="just">
              <a:lnSpc>
                <a:spcPct val="114000"/>
              </a:lnSpc>
              <a:spcBef>
                <a:spcPts val="300"/>
              </a:spcBef>
              <a:spcAft>
                <a:spcPts val="300"/>
              </a:spcAft>
              <a:buNone/>
            </a:pPr>
            <a:endParaRPr lang="en-US" sz="1600" dirty="0"/>
          </a:p>
        </p:txBody>
      </p:sp>
      <p:pic>
        <p:nvPicPr>
          <p:cNvPr id="6" name="output">
            <a:hlinkClick r:id="" action="ppaction://media"/>
            <a:extLst>
              <a:ext uri="{FF2B5EF4-FFF2-40B4-BE49-F238E27FC236}">
                <a16:creationId xmlns:a16="http://schemas.microsoft.com/office/drawing/2014/main" id="{91DAB3E4-C774-4ABC-A0EE-CA31523B8C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619600609"/>
      </p:ext>
    </p:extLst>
  </p:cSld>
  <p:clrMapOvr>
    <a:masterClrMapping/>
  </p:clrMapOvr>
  <mc:AlternateContent xmlns:mc="http://schemas.openxmlformats.org/markup-compatibility/2006" xmlns:p14="http://schemas.microsoft.com/office/powerpoint/2010/main">
    <mc:Choice Requires="p14">
      <p:transition spd="slow" p14:dur="2000" advTm="41215"/>
    </mc:Choice>
    <mc:Fallback xmlns="">
      <p:transition spd="slow" advTm="41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831EAD-5C64-43D1-A755-7C8E5DB0D30F}"/>
              </a:ext>
            </a:extLst>
          </p:cNvPr>
          <p:cNvSpPr>
            <a:spLocks noGrp="1"/>
          </p:cNvSpPr>
          <p:nvPr>
            <p:ph type="title"/>
          </p:nvPr>
        </p:nvSpPr>
        <p:spPr/>
        <p:txBody>
          <a:bodyPr/>
          <a:lstStyle/>
          <a:p>
            <a:r>
              <a:rPr lang="en-US" dirty="0"/>
              <a:t>Pandas vs Excel</a:t>
            </a:r>
            <a:endParaRPr lang="el-GR" dirty="0"/>
          </a:p>
        </p:txBody>
      </p:sp>
      <p:sp>
        <p:nvSpPr>
          <p:cNvPr id="3" name="Θέση περιεχομένου 2">
            <a:extLst>
              <a:ext uri="{FF2B5EF4-FFF2-40B4-BE49-F238E27FC236}">
                <a16:creationId xmlns:a16="http://schemas.microsoft.com/office/drawing/2014/main" id="{87EBDC8E-45B2-4EE9-A2DB-5C02BA2B5053}"/>
              </a:ext>
            </a:extLst>
          </p:cNvPr>
          <p:cNvSpPr>
            <a:spLocks noGrp="1"/>
          </p:cNvSpPr>
          <p:nvPr>
            <p:ph idx="1"/>
          </p:nvPr>
        </p:nvSpPr>
        <p:spPr/>
        <p:txBody>
          <a:bodyPr>
            <a:normAutofit fontScale="92500" lnSpcReduction="10000"/>
          </a:bodyPr>
          <a:lstStyle/>
          <a:p>
            <a:r>
              <a:rPr lang="en-US" dirty="0"/>
              <a:t>Pandas operates right on the back of Python. As a result, is extremely fast and efficient. In Excel, once you exceed 10,000 rows, it starts to slow down — considerably. </a:t>
            </a:r>
          </a:p>
          <a:p>
            <a:r>
              <a:rPr lang="en-US" dirty="0"/>
              <a:t>Pandas, on the other hand, has no real limit and handles millions of data points seamlessly. In terms of pure space, Excel caps a single spreadsheet at 1,048,576 rows exactly. At that point, your calculations would take forever to compute. More likely, Excel would just crash. </a:t>
            </a:r>
          </a:p>
          <a:p>
            <a:r>
              <a:rPr lang="en-US" dirty="0"/>
              <a:t>Pandas, however, has no limitation to the number of data points you can have in a </a:t>
            </a:r>
            <a:r>
              <a:rPr lang="en-US" dirty="0" err="1"/>
              <a:t>DataFrame</a:t>
            </a:r>
            <a:r>
              <a:rPr lang="en-US" dirty="0"/>
              <a:t> (their version of a data set). It’s limited only by the computing power and memory of the computer it is running on.</a:t>
            </a:r>
            <a:br>
              <a:rPr lang="en-US" dirty="0"/>
            </a:br>
            <a:endParaRPr lang="el-GR" dirty="0"/>
          </a:p>
        </p:txBody>
      </p:sp>
      <p:pic>
        <p:nvPicPr>
          <p:cNvPr id="4" name="output">
            <a:hlinkClick r:id="" action="ppaction://media"/>
            <a:extLst>
              <a:ext uri="{FF2B5EF4-FFF2-40B4-BE49-F238E27FC236}">
                <a16:creationId xmlns:a16="http://schemas.microsoft.com/office/drawing/2014/main" id="{67973CCD-5682-42A1-97FD-EAAB7F3042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298093880"/>
      </p:ext>
    </p:extLst>
  </p:cSld>
  <p:clrMapOvr>
    <a:masterClrMapping/>
  </p:clrMapOvr>
  <mc:AlternateContent xmlns:mc="http://schemas.openxmlformats.org/markup-compatibility/2006" xmlns:p14="http://schemas.microsoft.com/office/powerpoint/2010/main">
    <mc:Choice Requires="p14">
      <p:transition spd="slow" p14:dur="2000" advTm="55991"/>
    </mc:Choice>
    <mc:Fallback xmlns="">
      <p:transition spd="slow" advTm="55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1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55991" objId="4"/>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832089-60DF-44A6-9EBE-CCAA10733F85}"/>
              </a:ext>
            </a:extLst>
          </p:cNvPr>
          <p:cNvSpPr>
            <a:spLocks noGrp="1"/>
          </p:cNvSpPr>
          <p:nvPr>
            <p:ph type="title"/>
          </p:nvPr>
        </p:nvSpPr>
        <p:spPr/>
        <p:txBody>
          <a:bodyPr/>
          <a:lstStyle/>
          <a:p>
            <a:r>
              <a:rPr lang="en-US" dirty="0"/>
              <a:t>Pandas</a:t>
            </a:r>
            <a:endParaRPr lang="el-GR" dirty="0"/>
          </a:p>
        </p:txBody>
      </p:sp>
      <p:sp>
        <p:nvSpPr>
          <p:cNvPr id="3" name="Θέση περιεχομένου 2">
            <a:extLst>
              <a:ext uri="{FF2B5EF4-FFF2-40B4-BE49-F238E27FC236}">
                <a16:creationId xmlns:a16="http://schemas.microsoft.com/office/drawing/2014/main" id="{41522158-D786-4048-A6BC-D22520E24EAD}"/>
              </a:ext>
            </a:extLst>
          </p:cNvPr>
          <p:cNvSpPr>
            <a:spLocks noGrp="1"/>
          </p:cNvSpPr>
          <p:nvPr>
            <p:ph idx="1"/>
          </p:nvPr>
        </p:nvSpPr>
        <p:spPr/>
        <p:txBody>
          <a:bodyPr>
            <a:normAutofit/>
          </a:bodyPr>
          <a:lstStyle/>
          <a:p>
            <a:r>
              <a:rPr lang="en-US" dirty="0"/>
              <a:t>It is also easier to create and use complex equations and calculations on your data. </a:t>
            </a:r>
          </a:p>
          <a:p>
            <a:r>
              <a:rPr lang="en-US" dirty="0"/>
              <a:t>You can apply hundreds of computations to millions of data points instantly with pandas. </a:t>
            </a:r>
          </a:p>
          <a:p>
            <a:r>
              <a:rPr lang="en-US" dirty="0"/>
              <a:t>Pandas is also very effective for visualizing data to see trends and patterns. Although Excel’s interface for making graphs and charts is easy to use, pandas is much more malleable and can do much more. Graphs are much more customizable and you can create pretty much any concept you want with pandas.  </a:t>
            </a:r>
            <a:endParaRPr lang="el-GR" dirty="0"/>
          </a:p>
        </p:txBody>
      </p:sp>
      <p:pic>
        <p:nvPicPr>
          <p:cNvPr id="4" name="output">
            <a:hlinkClick r:id="" action="ppaction://media"/>
            <a:extLst>
              <a:ext uri="{FF2B5EF4-FFF2-40B4-BE49-F238E27FC236}">
                <a16:creationId xmlns:a16="http://schemas.microsoft.com/office/drawing/2014/main" id="{A8A964F4-809D-42C8-BCF7-9C6C09F7EF0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397375" y="3254375"/>
            <a:ext cx="347663" cy="347663"/>
          </a:xfrm>
          <a:prstGeom prst="rect">
            <a:avLst/>
          </a:prstGeom>
        </p:spPr>
      </p:pic>
    </p:spTree>
    <p:custDataLst>
      <p:tags r:id="rId1"/>
    </p:custDataLst>
    <p:extLst>
      <p:ext uri="{BB962C8B-B14F-4D97-AF65-F5344CB8AC3E}">
        <p14:creationId xmlns:p14="http://schemas.microsoft.com/office/powerpoint/2010/main" val="2732080915"/>
      </p:ext>
    </p:extLst>
  </p:cSld>
  <p:clrMapOvr>
    <a:masterClrMapping/>
  </p:clrMapOvr>
  <mc:AlternateContent xmlns:mc="http://schemas.openxmlformats.org/markup-compatibility/2006" xmlns:p14="http://schemas.microsoft.com/office/powerpoint/2010/main">
    <mc:Choice Requires="p14">
      <p:transition spd="slow" p14:dur="2000" advTm="43770"/>
    </mc:Choice>
    <mc:Fallback xmlns="">
      <p:transition spd="slow" advTm="437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3310" objId="4"/>
        <p14:stopEvt time="43580" objId="4"/>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Library </a:t>
            </a:r>
            <a:r>
              <a:rPr lang="en-US" i="1" dirty="0"/>
              <a:t>NumPy</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US" dirty="0"/>
              <a:t>introduces objects for multidimensional arrays and matrices, as well as functions that allow to easily perform advanced mathematical and statistical operations on those objects</a:t>
            </a:r>
          </a:p>
          <a:p>
            <a:pPr lvl="1">
              <a:buFont typeface="Wingdings" panose="05000000000000000000" pitchFamily="2" charset="2"/>
              <a:buChar char="§"/>
            </a:pPr>
            <a:r>
              <a:rPr lang="en-US" dirty="0"/>
              <a:t>provides vectorization of mathematical operations on arrays and matrices which significantly improves the performance</a:t>
            </a:r>
          </a:p>
          <a:p>
            <a:pPr lvl="1">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B841CA95-E0BC-48B5-948A-ECC494EB4D84}" type="slidenum">
              <a:rPr lang="en-US" smtClean="0"/>
              <a:t>22</a:t>
            </a:fld>
            <a:endParaRPr lang="en-US"/>
          </a:p>
        </p:txBody>
      </p:sp>
      <p:sp>
        <p:nvSpPr>
          <p:cNvPr id="5" name="TextBox 4"/>
          <p:cNvSpPr txBox="1"/>
          <p:nvPr/>
        </p:nvSpPr>
        <p:spPr>
          <a:xfrm>
            <a:off x="628650" y="5212973"/>
            <a:ext cx="3342132" cy="300082"/>
          </a:xfrm>
          <a:prstGeom prst="rect">
            <a:avLst/>
          </a:prstGeom>
          <a:noFill/>
        </p:spPr>
        <p:txBody>
          <a:bodyPr wrap="square" rtlCol="0">
            <a:spAutoFit/>
          </a:bodyPr>
          <a:lstStyle/>
          <a:p>
            <a:r>
              <a:rPr lang="en-US" sz="1350" b="1" dirty="0"/>
              <a:t>Link:</a:t>
            </a:r>
            <a:r>
              <a:rPr lang="en-US" sz="1350" dirty="0"/>
              <a:t> </a:t>
            </a:r>
            <a:r>
              <a:rPr lang="en-US" sz="1350" dirty="0">
                <a:hlinkClick r:id="rId5"/>
              </a:rPr>
              <a:t>http://www.numpy.org/</a:t>
            </a:r>
            <a:endParaRPr lang="en-US" sz="1350" dirty="0"/>
          </a:p>
        </p:txBody>
      </p:sp>
      <p:pic>
        <p:nvPicPr>
          <p:cNvPr id="6" name="output">
            <a:hlinkClick r:id="" action="ppaction://media"/>
            <a:extLst>
              <a:ext uri="{FF2B5EF4-FFF2-40B4-BE49-F238E27FC236}">
                <a16:creationId xmlns:a16="http://schemas.microsoft.com/office/drawing/2014/main" id="{92BB6B50-BF6E-4C2E-85BD-B29EFC2BAA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62687"/>
            <a:ext cx="347663" cy="347663"/>
          </a:xfrm>
          <a:prstGeom prst="rect">
            <a:avLst/>
          </a:prstGeom>
        </p:spPr>
      </p:pic>
    </p:spTree>
    <p:extLst>
      <p:ext uri="{BB962C8B-B14F-4D97-AF65-F5344CB8AC3E}">
        <p14:creationId xmlns:p14="http://schemas.microsoft.com/office/powerpoint/2010/main" val="33640616"/>
      </p:ext>
    </p:extLst>
  </p:cSld>
  <p:clrMapOvr>
    <a:masterClrMapping/>
  </p:clrMapOvr>
  <mc:AlternateContent xmlns:mc="http://schemas.openxmlformats.org/markup-compatibility/2006" xmlns:p14="http://schemas.microsoft.com/office/powerpoint/2010/main">
    <mc:Choice Requires="p14">
      <p:transition spd="slow" p14:dur="2000" advTm="25016"/>
    </mc:Choice>
    <mc:Fallback xmlns="">
      <p:transition spd="slow" advTm="25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6"/>
        <p14:stopEvt time="25016" objId="6"/>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Wingdings" panose="05000000000000000000" pitchFamily="2" charset="2"/>
              <a:buChar char="§"/>
            </a:pPr>
            <a:r>
              <a:rPr lang="en-US" dirty="0"/>
              <a:t>python 2D plotting library which produces publication quality figures in a variety of formats </a:t>
            </a:r>
          </a:p>
          <a:p>
            <a:pPr marL="342900" lvl="1" indent="0">
              <a:buNone/>
            </a:pPr>
            <a:endParaRPr lang="en-US" dirty="0"/>
          </a:p>
          <a:p>
            <a:pPr lvl="1">
              <a:buFont typeface="Wingdings" panose="05000000000000000000" pitchFamily="2" charset="2"/>
              <a:buChar char="§"/>
            </a:pPr>
            <a:r>
              <a:rPr lang="en-US" dirty="0"/>
              <a:t>line plots, scatter plots, </a:t>
            </a:r>
            <a:r>
              <a:rPr lang="en-US" dirty="0" err="1"/>
              <a:t>barcharts</a:t>
            </a:r>
            <a:r>
              <a:rPr lang="en-US" dirty="0"/>
              <a:t>, histograms, pie charts etc.</a:t>
            </a:r>
          </a:p>
          <a:p>
            <a:pPr lvl="1">
              <a:buFont typeface="Wingdings" panose="05000000000000000000" pitchFamily="2" charset="2"/>
              <a:buChar char="§"/>
            </a:pPr>
            <a:endParaRPr lang="en-US" dirty="0"/>
          </a:p>
          <a:p>
            <a:pPr lvl="1">
              <a:buFont typeface="Wingdings" panose="05000000000000000000" pitchFamily="2" charset="2"/>
              <a:buChar char="§"/>
            </a:pPr>
            <a:r>
              <a:rPr lang="en-US" dirty="0"/>
              <a:t>relatively low-level; some effort needed to create advanced visualization</a:t>
            </a:r>
          </a:p>
          <a:p>
            <a:pPr marL="342900" lvl="1" indent="0">
              <a:buNone/>
            </a:pPr>
            <a:endParaRPr lang="en-US" dirty="0"/>
          </a:p>
        </p:txBody>
      </p:sp>
      <p:sp>
        <p:nvSpPr>
          <p:cNvPr id="8" name="TextBox 7"/>
          <p:cNvSpPr txBox="1"/>
          <p:nvPr/>
        </p:nvSpPr>
        <p:spPr>
          <a:xfrm>
            <a:off x="624078" y="5212973"/>
            <a:ext cx="4240530" cy="300082"/>
          </a:xfrm>
          <a:prstGeom prst="rect">
            <a:avLst/>
          </a:prstGeom>
          <a:noFill/>
        </p:spPr>
        <p:txBody>
          <a:bodyPr wrap="square" rtlCol="0">
            <a:spAutoFit/>
          </a:bodyPr>
          <a:lstStyle/>
          <a:p>
            <a:r>
              <a:rPr lang="en-US" sz="1350" b="1" dirty="0"/>
              <a:t>Link:</a:t>
            </a:r>
            <a:r>
              <a:rPr lang="en-US" sz="1350" dirty="0"/>
              <a:t> </a:t>
            </a:r>
            <a:r>
              <a:rPr lang="en-US" sz="1350" dirty="0">
                <a:hlinkClick r:id="rId5"/>
              </a:rPr>
              <a:t>https://matplotlib.org/</a:t>
            </a:r>
            <a:endParaRPr lang="en-US" sz="1350" dirty="0"/>
          </a:p>
        </p:txBody>
      </p:sp>
      <p:sp>
        <p:nvSpPr>
          <p:cNvPr id="2" name="Title 1"/>
          <p:cNvSpPr>
            <a:spLocks noGrp="1"/>
          </p:cNvSpPr>
          <p:nvPr>
            <p:ph type="title"/>
          </p:nvPr>
        </p:nvSpPr>
        <p:spPr/>
        <p:txBody>
          <a:bodyPr/>
          <a:lstStyle/>
          <a:p>
            <a:r>
              <a:rPr lang="en-US" dirty="0"/>
              <a:t>Python Library </a:t>
            </a:r>
            <a:r>
              <a:rPr lang="en-US" i="1" dirty="0"/>
              <a:t>matplotlib</a:t>
            </a:r>
            <a:endParaRPr lang="en-US" dirty="0"/>
          </a:p>
        </p:txBody>
      </p:sp>
      <p:sp>
        <p:nvSpPr>
          <p:cNvPr id="4" name="Slide Number Placeholder 3"/>
          <p:cNvSpPr>
            <a:spLocks noGrp="1"/>
          </p:cNvSpPr>
          <p:nvPr>
            <p:ph type="sldNum" sz="quarter" idx="12"/>
          </p:nvPr>
        </p:nvSpPr>
        <p:spPr/>
        <p:txBody>
          <a:bodyPr/>
          <a:lstStyle/>
          <a:p>
            <a:fld id="{B841CA95-E0BC-48B5-948A-ECC494EB4D84}" type="slidenum">
              <a:rPr lang="en-US" smtClean="0"/>
              <a:t>23</a:t>
            </a:fld>
            <a:endParaRPr lang="en-US"/>
          </a:p>
        </p:txBody>
      </p:sp>
      <p:pic>
        <p:nvPicPr>
          <p:cNvPr id="5" name="output">
            <a:hlinkClick r:id="" action="ppaction://media"/>
            <a:extLst>
              <a:ext uri="{FF2B5EF4-FFF2-40B4-BE49-F238E27FC236}">
                <a16:creationId xmlns:a16="http://schemas.microsoft.com/office/drawing/2014/main" id="{0C5C199C-D4E6-4702-8B0D-00D2B9FEE0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4185346547"/>
      </p:ext>
    </p:extLst>
  </p:cSld>
  <p:clrMapOvr>
    <a:masterClrMapping/>
  </p:clrMapOvr>
  <mc:AlternateContent xmlns:mc="http://schemas.openxmlformats.org/markup-compatibility/2006" xmlns:p14="http://schemas.microsoft.com/office/powerpoint/2010/main">
    <mc:Choice Requires="p14">
      <p:transition spd="slow" p14:dur="2000" advTm="27667"/>
    </mc:Choice>
    <mc:Fallback xmlns="">
      <p:transition spd="slow" advTm="27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27667" objId="5"/>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Wingdings" panose="05000000000000000000" pitchFamily="2" charset="2"/>
              <a:buChar char="§"/>
            </a:pPr>
            <a:r>
              <a:rPr lang="en-US" dirty="0"/>
              <a:t>based on matplotlib </a:t>
            </a:r>
          </a:p>
          <a:p>
            <a:pPr marL="342900" lvl="1" indent="0">
              <a:buNone/>
            </a:pPr>
            <a:endParaRPr lang="en-US" dirty="0"/>
          </a:p>
          <a:p>
            <a:pPr lvl="1">
              <a:buFont typeface="Wingdings" panose="05000000000000000000" pitchFamily="2" charset="2"/>
              <a:buChar char="§"/>
            </a:pPr>
            <a:r>
              <a:rPr lang="en-US" dirty="0"/>
              <a:t>provide high level interface for drawing attractive statistical graphics</a:t>
            </a:r>
          </a:p>
          <a:p>
            <a:pPr lvl="1">
              <a:buFont typeface="Wingdings" panose="05000000000000000000" pitchFamily="2" charset="2"/>
              <a:buChar char="§"/>
            </a:pPr>
            <a:endParaRPr lang="en-US" dirty="0"/>
          </a:p>
          <a:p>
            <a:pPr marL="342900" lvl="1" indent="0">
              <a:buNone/>
            </a:pPr>
            <a:endParaRPr lang="en-US" dirty="0"/>
          </a:p>
        </p:txBody>
      </p:sp>
      <p:sp>
        <p:nvSpPr>
          <p:cNvPr id="8" name="TextBox 7"/>
          <p:cNvSpPr txBox="1"/>
          <p:nvPr/>
        </p:nvSpPr>
        <p:spPr>
          <a:xfrm>
            <a:off x="624078" y="5212973"/>
            <a:ext cx="4240530" cy="507831"/>
          </a:xfrm>
          <a:prstGeom prst="rect">
            <a:avLst/>
          </a:prstGeom>
          <a:noFill/>
        </p:spPr>
        <p:txBody>
          <a:bodyPr wrap="square" rtlCol="0">
            <a:spAutoFit/>
          </a:bodyPr>
          <a:lstStyle/>
          <a:p>
            <a:r>
              <a:rPr lang="en-US" sz="1350" b="1" dirty="0"/>
              <a:t>Links:</a:t>
            </a:r>
            <a:r>
              <a:rPr lang="en-US" sz="1350" dirty="0"/>
              <a:t> </a:t>
            </a:r>
            <a:r>
              <a:rPr lang="en-US" sz="1350" dirty="0">
                <a:hlinkClick r:id="rId5"/>
              </a:rPr>
              <a:t>https://seaborn.pydata.org/</a:t>
            </a:r>
            <a:r>
              <a:rPr lang="en-US" sz="1350" dirty="0"/>
              <a:t> , </a:t>
            </a:r>
            <a:r>
              <a:rPr lang="en-US" sz="1350" dirty="0">
                <a:hlinkClick r:id="rId6"/>
              </a:rPr>
              <a:t>https://plot.ly</a:t>
            </a:r>
            <a:endParaRPr lang="en-US" sz="1350" dirty="0"/>
          </a:p>
          <a:p>
            <a:endParaRPr lang="en-US" sz="1350" dirty="0"/>
          </a:p>
        </p:txBody>
      </p:sp>
      <p:sp>
        <p:nvSpPr>
          <p:cNvPr id="2" name="Title 1"/>
          <p:cNvSpPr>
            <a:spLocks noGrp="1"/>
          </p:cNvSpPr>
          <p:nvPr>
            <p:ph type="title"/>
          </p:nvPr>
        </p:nvSpPr>
        <p:spPr/>
        <p:txBody>
          <a:bodyPr>
            <a:normAutofit fontScale="90000"/>
          </a:bodyPr>
          <a:lstStyle/>
          <a:p>
            <a:r>
              <a:rPr lang="en-US" dirty="0"/>
              <a:t>Python Libraries </a:t>
            </a:r>
            <a:r>
              <a:rPr lang="en-US" i="1" dirty="0"/>
              <a:t>Seaborn and </a:t>
            </a:r>
            <a:r>
              <a:rPr lang="en-US" i="1" dirty="0" err="1"/>
              <a:t>Plotly</a:t>
            </a:r>
            <a:endParaRPr lang="en-US" dirty="0"/>
          </a:p>
        </p:txBody>
      </p:sp>
      <p:sp>
        <p:nvSpPr>
          <p:cNvPr id="4" name="Slide Number Placeholder 3"/>
          <p:cNvSpPr>
            <a:spLocks noGrp="1"/>
          </p:cNvSpPr>
          <p:nvPr>
            <p:ph type="sldNum" sz="quarter" idx="12"/>
          </p:nvPr>
        </p:nvSpPr>
        <p:spPr/>
        <p:txBody>
          <a:bodyPr/>
          <a:lstStyle/>
          <a:p>
            <a:fld id="{B841CA95-E0BC-48B5-948A-ECC494EB4D84}" type="slidenum">
              <a:rPr lang="en-US" smtClean="0"/>
              <a:t>24</a:t>
            </a:fld>
            <a:endParaRPr lang="en-US"/>
          </a:p>
        </p:txBody>
      </p:sp>
      <p:pic>
        <p:nvPicPr>
          <p:cNvPr id="5" name="output">
            <a:hlinkClick r:id="" action="ppaction://media"/>
            <a:extLst>
              <a:ext uri="{FF2B5EF4-FFF2-40B4-BE49-F238E27FC236}">
                <a16:creationId xmlns:a16="http://schemas.microsoft.com/office/drawing/2014/main" id="{4EFE90CC-722A-4907-A12C-877530FE7E7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700736307"/>
      </p:ext>
    </p:extLst>
  </p:cSld>
  <p:clrMapOvr>
    <a:masterClrMapping/>
  </p:clrMapOvr>
  <mc:AlternateContent xmlns:mc="http://schemas.openxmlformats.org/markup-compatibility/2006" xmlns:p14="http://schemas.microsoft.com/office/powerpoint/2010/main">
    <mc:Choice Requires="p14">
      <p:transition spd="slow" p14:dur="2000" advTm="10242"/>
    </mc:Choice>
    <mc:Fallback xmlns="">
      <p:transition spd="slow" advTm="10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0" objId="5"/>
        <p14:stopEvt time="10154" objId="5"/>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69B5D-96C2-4EAB-987A-6384C200E1F3}"/>
              </a:ext>
            </a:extLst>
          </p:cNvPr>
          <p:cNvSpPr>
            <a:spLocks noGrp="1"/>
          </p:cNvSpPr>
          <p:nvPr>
            <p:ph type="title"/>
          </p:nvPr>
        </p:nvSpPr>
        <p:spPr/>
        <p:txBody>
          <a:bodyPr/>
          <a:lstStyle/>
          <a:p>
            <a:r>
              <a:rPr lang="en-US" dirty="0"/>
              <a:t>Run </a:t>
            </a:r>
            <a:r>
              <a:rPr lang="en-US" dirty="0" err="1"/>
              <a:t>Jupyter</a:t>
            </a:r>
            <a:r>
              <a:rPr lang="en-US" dirty="0"/>
              <a:t> Online with </a:t>
            </a:r>
            <a:r>
              <a:rPr lang="en-US" dirty="0" err="1"/>
              <a:t>Colab</a:t>
            </a:r>
            <a:endParaRPr lang="el-GR" dirty="0"/>
          </a:p>
        </p:txBody>
      </p:sp>
      <p:sp>
        <p:nvSpPr>
          <p:cNvPr id="3" name="Θέση περιεχομένου 2">
            <a:extLst>
              <a:ext uri="{FF2B5EF4-FFF2-40B4-BE49-F238E27FC236}">
                <a16:creationId xmlns:a16="http://schemas.microsoft.com/office/drawing/2014/main" id="{A36E510A-5BE9-44E9-89B3-E13740DA240E}"/>
              </a:ext>
            </a:extLst>
          </p:cNvPr>
          <p:cNvSpPr>
            <a:spLocks noGrp="1"/>
          </p:cNvSpPr>
          <p:nvPr>
            <p:ph idx="1"/>
          </p:nvPr>
        </p:nvSpPr>
        <p:spPr/>
        <p:txBody>
          <a:bodyPr>
            <a:normAutofit/>
          </a:bodyPr>
          <a:lstStyle/>
          <a:p>
            <a:pPr marL="0" indent="0">
              <a:buNone/>
            </a:pPr>
            <a:r>
              <a:rPr lang="en-US" dirty="0" err="1"/>
              <a:t>Colab</a:t>
            </a:r>
            <a:r>
              <a:rPr lang="en-US" dirty="0"/>
              <a:t> is a free cloud service based on </a:t>
            </a:r>
            <a:r>
              <a:rPr lang="en-US" dirty="0" err="1"/>
              <a:t>Jupyter</a:t>
            </a:r>
            <a:r>
              <a:rPr lang="en-US" dirty="0"/>
              <a:t> Notebooks for education and research.</a:t>
            </a:r>
          </a:p>
          <a:p>
            <a:pPr marL="0" indent="0" fontAlgn="base">
              <a:buNone/>
            </a:pPr>
            <a:r>
              <a:rPr lang="en-US" dirty="0"/>
              <a:t>You can write and execute python code, save and share your analyses, and access powerful computing resources, all for free from your browser.</a:t>
            </a:r>
          </a:p>
          <a:p>
            <a:pPr marL="0" indent="0">
              <a:buNone/>
            </a:pPr>
            <a:endParaRPr lang="en-US" dirty="0"/>
          </a:p>
          <a:p>
            <a:pPr marL="0" indent="0">
              <a:buNone/>
            </a:pPr>
            <a:endParaRPr lang="en-US" dirty="0">
              <a:hlinkClick r:id="rId5">
                <a:extLst>
                  <a:ext uri="{A12FA001-AC4F-418D-AE19-62706E023703}">
                    <ahyp:hlinkClr xmlns:ahyp="http://schemas.microsoft.com/office/drawing/2018/hyperlinkcolor" val="tx"/>
                  </a:ext>
                </a:extLst>
              </a:hlinkClick>
            </a:endParaRPr>
          </a:p>
          <a:p>
            <a:pPr marL="0" indent="0">
              <a:buNone/>
            </a:pPr>
            <a:r>
              <a:rPr lang="en-US" dirty="0"/>
              <a:t>To start working with </a:t>
            </a:r>
            <a:r>
              <a:rPr lang="en-US" dirty="0" err="1"/>
              <a:t>Colab</a:t>
            </a:r>
            <a:r>
              <a:rPr lang="en-US" dirty="0"/>
              <a:t> you first need to log in to your google/</a:t>
            </a:r>
            <a:r>
              <a:rPr lang="en-US" dirty="0" err="1"/>
              <a:t>gmail</a:t>
            </a:r>
            <a:r>
              <a:rPr lang="en-US" dirty="0"/>
              <a:t> account, then go to this link </a:t>
            </a:r>
            <a:r>
              <a:rPr lang="en-US" dirty="0">
                <a:hlinkClick r:id="rId6"/>
              </a:rPr>
              <a:t>https://colab.research.google.com</a:t>
            </a:r>
            <a:r>
              <a:rPr lang="en-US" dirty="0"/>
              <a:t>.</a:t>
            </a:r>
          </a:p>
          <a:p>
            <a:pPr marL="0" indent="0">
              <a:buNone/>
            </a:pPr>
            <a:endParaRPr lang="en-US" dirty="0">
              <a:hlinkClick r:id="rId5">
                <a:extLst>
                  <a:ext uri="{A12FA001-AC4F-418D-AE19-62706E023703}">
                    <ahyp:hlinkClr xmlns:ahyp="http://schemas.microsoft.com/office/drawing/2018/hyperlinkcolor" val="tx"/>
                  </a:ext>
                </a:extLst>
              </a:hlinkClick>
            </a:endParaRPr>
          </a:p>
          <a:p>
            <a:pPr marL="0" indent="0">
              <a:buNone/>
            </a:pPr>
            <a:endParaRPr lang="en-GB" dirty="0">
              <a:hlinkClick r:id="rId5">
                <a:extLst>
                  <a:ext uri="{A12FA001-AC4F-418D-AE19-62706E023703}">
                    <ahyp:hlinkClr xmlns:ahyp="http://schemas.microsoft.com/office/drawing/2018/hyperlinkcolor" val="tx"/>
                  </a:ext>
                </a:extLst>
              </a:hlinkClick>
            </a:endParaRPr>
          </a:p>
        </p:txBody>
      </p:sp>
      <p:pic>
        <p:nvPicPr>
          <p:cNvPr id="4" name="output">
            <a:hlinkClick r:id="" action="ppaction://media"/>
            <a:extLst>
              <a:ext uri="{FF2B5EF4-FFF2-40B4-BE49-F238E27FC236}">
                <a16:creationId xmlns:a16="http://schemas.microsoft.com/office/drawing/2014/main" id="{9820D859-6DFB-40B0-8B6B-20BA020E94D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310378261"/>
      </p:ext>
    </p:extLst>
  </p:cSld>
  <p:clrMapOvr>
    <a:masterClrMapping/>
  </p:clrMapOvr>
  <mc:AlternateContent xmlns:mc="http://schemas.openxmlformats.org/markup-compatibility/2006" xmlns:p14="http://schemas.microsoft.com/office/powerpoint/2010/main">
    <mc:Choice Requires="p14">
      <p:transition spd="slow" p14:dur="2000" advTm="32325"/>
    </mc:Choice>
    <mc:Fallback xmlns="">
      <p:transition spd="slow" advTm="32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32325" objId="4"/>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E6EB17-3EE1-4C44-B25E-EABB80934E41}"/>
              </a:ext>
            </a:extLst>
          </p:cNvPr>
          <p:cNvSpPr>
            <a:spLocks noGrp="1"/>
          </p:cNvSpPr>
          <p:nvPr>
            <p:ph type="title"/>
          </p:nvPr>
        </p:nvSpPr>
        <p:spPr>
          <a:xfrm>
            <a:off x="603711" y="1280724"/>
            <a:ext cx="8221253" cy="1205635"/>
          </a:xfrm>
        </p:spPr>
        <p:txBody>
          <a:bodyPr>
            <a:noAutofit/>
          </a:bodyPr>
          <a:lstStyle/>
          <a:p>
            <a:r>
              <a:rPr lang="en-US" sz="1500" b="1" i="1" dirty="0">
                <a:solidFill>
                  <a:schemeClr val="tx1"/>
                </a:solidFill>
              </a:rPr>
              <a:t>EXAMPLES:</a:t>
            </a:r>
            <a:r>
              <a:rPr lang="en-US" sz="1500" i="1" dirty="0">
                <a:solidFill>
                  <a:schemeClr val="tx1"/>
                </a:solidFill>
              </a:rPr>
              <a:t> Contain a number of </a:t>
            </a:r>
            <a:r>
              <a:rPr lang="en-US" sz="1500" i="1" dirty="0" err="1">
                <a:solidFill>
                  <a:schemeClr val="tx1"/>
                </a:solidFill>
              </a:rPr>
              <a:t>Jupyter</a:t>
            </a:r>
            <a:r>
              <a:rPr lang="en-US" sz="1500" i="1" dirty="0">
                <a:solidFill>
                  <a:schemeClr val="tx1"/>
                </a:solidFill>
              </a:rPr>
              <a:t> notebooks of various examples.</a:t>
            </a:r>
            <a:br>
              <a:rPr lang="en-US" sz="1500" dirty="0">
                <a:solidFill>
                  <a:schemeClr val="tx1"/>
                </a:solidFill>
              </a:rPr>
            </a:br>
            <a:r>
              <a:rPr lang="en-US" sz="1500" b="1" i="1" dirty="0">
                <a:solidFill>
                  <a:schemeClr val="tx1"/>
                </a:solidFill>
              </a:rPr>
              <a:t>RECENT:</a:t>
            </a:r>
            <a:r>
              <a:rPr lang="en-US" sz="1500" i="1" dirty="0">
                <a:solidFill>
                  <a:schemeClr val="tx1"/>
                </a:solidFill>
              </a:rPr>
              <a:t> </a:t>
            </a:r>
            <a:r>
              <a:rPr lang="en-US" sz="1500" i="1" dirty="0" err="1">
                <a:solidFill>
                  <a:schemeClr val="tx1"/>
                </a:solidFill>
              </a:rPr>
              <a:t>Jupyter</a:t>
            </a:r>
            <a:r>
              <a:rPr lang="en-US" sz="1500" i="1" dirty="0">
                <a:solidFill>
                  <a:schemeClr val="tx1"/>
                </a:solidFill>
              </a:rPr>
              <a:t> notebook you have recently worked with.</a:t>
            </a:r>
            <a:br>
              <a:rPr lang="en-US" sz="1500" dirty="0">
                <a:solidFill>
                  <a:schemeClr val="tx1"/>
                </a:solidFill>
              </a:rPr>
            </a:br>
            <a:r>
              <a:rPr lang="en-US" sz="1500" b="1" i="1" dirty="0">
                <a:solidFill>
                  <a:schemeClr val="tx1"/>
                </a:solidFill>
              </a:rPr>
              <a:t>GOOGLE DRIVE:</a:t>
            </a:r>
            <a:r>
              <a:rPr lang="en-US" sz="1500" i="1" dirty="0">
                <a:solidFill>
                  <a:schemeClr val="tx1"/>
                </a:solidFill>
              </a:rPr>
              <a:t> </a:t>
            </a:r>
            <a:r>
              <a:rPr lang="en-US" sz="1500" i="1" dirty="0" err="1">
                <a:solidFill>
                  <a:schemeClr val="tx1"/>
                </a:solidFill>
              </a:rPr>
              <a:t>Jupyter</a:t>
            </a:r>
            <a:r>
              <a:rPr lang="en-US" sz="1500" i="1" dirty="0">
                <a:solidFill>
                  <a:schemeClr val="tx1"/>
                </a:solidFill>
              </a:rPr>
              <a:t> notebook in your google drive.</a:t>
            </a:r>
            <a:br>
              <a:rPr lang="en-US" sz="1500" dirty="0">
                <a:solidFill>
                  <a:schemeClr val="tx1"/>
                </a:solidFill>
              </a:rPr>
            </a:br>
            <a:r>
              <a:rPr lang="en-US" sz="1500" b="1" i="1" dirty="0">
                <a:solidFill>
                  <a:schemeClr val="tx1"/>
                </a:solidFill>
              </a:rPr>
              <a:t>GITHUB:</a:t>
            </a:r>
            <a:r>
              <a:rPr lang="en-US" sz="1500" i="1" dirty="0">
                <a:solidFill>
                  <a:schemeClr val="tx1"/>
                </a:solidFill>
              </a:rPr>
              <a:t> You can add </a:t>
            </a:r>
            <a:r>
              <a:rPr lang="en-US" sz="1500" i="1" dirty="0" err="1">
                <a:solidFill>
                  <a:schemeClr val="tx1"/>
                </a:solidFill>
              </a:rPr>
              <a:t>Jupyter</a:t>
            </a:r>
            <a:r>
              <a:rPr lang="en-US" sz="1500" i="1" dirty="0">
                <a:solidFill>
                  <a:schemeClr val="tx1"/>
                </a:solidFill>
              </a:rPr>
              <a:t> notebook from your GitHub but you first need to connect </a:t>
            </a:r>
            <a:r>
              <a:rPr lang="en-US" sz="1500" i="1" dirty="0" err="1">
                <a:solidFill>
                  <a:schemeClr val="tx1"/>
                </a:solidFill>
              </a:rPr>
              <a:t>Colab</a:t>
            </a:r>
            <a:r>
              <a:rPr lang="en-US" sz="1500" i="1" dirty="0">
                <a:solidFill>
                  <a:schemeClr val="tx1"/>
                </a:solidFill>
              </a:rPr>
              <a:t> with GitHub.</a:t>
            </a:r>
            <a:br>
              <a:rPr lang="en-US" sz="1500" dirty="0">
                <a:solidFill>
                  <a:schemeClr val="tx1"/>
                </a:solidFill>
              </a:rPr>
            </a:br>
            <a:r>
              <a:rPr lang="en-US" sz="1500" b="1" i="1" dirty="0">
                <a:solidFill>
                  <a:schemeClr val="tx1"/>
                </a:solidFill>
              </a:rPr>
              <a:t>UPLOAD:</a:t>
            </a:r>
            <a:r>
              <a:rPr lang="en-US" sz="1500" i="1" dirty="0">
                <a:solidFill>
                  <a:schemeClr val="tx1"/>
                </a:solidFill>
              </a:rPr>
              <a:t> Upload from your local directory.</a:t>
            </a:r>
            <a:endParaRPr lang="el-GR" sz="1500" dirty="0">
              <a:solidFill>
                <a:schemeClr val="tx1"/>
              </a:solidFill>
            </a:endParaRPr>
          </a:p>
        </p:txBody>
      </p:sp>
      <p:pic>
        <p:nvPicPr>
          <p:cNvPr id="4098" name="Picture 2">
            <a:extLst>
              <a:ext uri="{FF2B5EF4-FFF2-40B4-BE49-F238E27FC236}">
                <a16:creationId xmlns:a16="http://schemas.microsoft.com/office/drawing/2014/main" id="{5DE000FF-5D9A-4F88-9BDE-C21F905DC569}"/>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086894" y="2538546"/>
            <a:ext cx="4970212" cy="3263504"/>
          </a:xfrm>
          <a:prstGeom prst="rect">
            <a:avLst/>
          </a:prstGeom>
          <a:noFill/>
          <a:extLst>
            <a:ext uri="{909E8E84-426E-40DD-AFC4-6F175D3DCCD1}">
              <a14:hiddenFill xmlns:a14="http://schemas.microsoft.com/office/drawing/2010/main">
                <a:solidFill>
                  <a:srgbClr val="FFFFFF"/>
                </a:solidFill>
              </a14:hiddenFill>
            </a:ext>
          </a:extLst>
        </p:spPr>
      </p:pic>
      <p:pic>
        <p:nvPicPr>
          <p:cNvPr id="3" name="output">
            <a:hlinkClick r:id="" action="ppaction://media"/>
            <a:extLst>
              <a:ext uri="{FF2B5EF4-FFF2-40B4-BE49-F238E27FC236}">
                <a16:creationId xmlns:a16="http://schemas.microsoft.com/office/drawing/2014/main" id="{3D557C8F-C8CB-4628-B61B-66B5EE43B2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905315648"/>
      </p:ext>
    </p:extLst>
  </p:cSld>
  <p:clrMapOvr>
    <a:masterClrMapping/>
  </p:clrMapOvr>
  <mc:AlternateContent xmlns:mc="http://schemas.openxmlformats.org/markup-compatibility/2006" xmlns:p14="http://schemas.microsoft.com/office/powerpoint/2010/main">
    <mc:Choice Requires="p14">
      <p:transition spd="slow" p14:dur="2000" advTm="27651"/>
    </mc:Choice>
    <mc:Fallback xmlns="">
      <p:transition spd="slow" advTm="27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27651"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B52472-5C14-45E7-970B-6E18D79808A0}"/>
              </a:ext>
            </a:extLst>
          </p:cNvPr>
          <p:cNvSpPr>
            <a:spLocks noGrp="1"/>
          </p:cNvSpPr>
          <p:nvPr>
            <p:ph type="title"/>
          </p:nvPr>
        </p:nvSpPr>
        <p:spPr/>
        <p:txBody>
          <a:bodyPr>
            <a:noAutofit/>
          </a:bodyPr>
          <a:lstStyle/>
          <a:p>
            <a:r>
              <a:rPr lang="en-US" sz="2400" dirty="0"/>
              <a:t>If you want to open something specific, drop the “File” menu down to “Open Notebook…”</a:t>
            </a:r>
            <a:endParaRPr lang="el-GR" sz="2400" dirty="0"/>
          </a:p>
        </p:txBody>
      </p:sp>
      <p:pic>
        <p:nvPicPr>
          <p:cNvPr id="3074" name="Picture 2">
            <a:extLst>
              <a:ext uri="{FF2B5EF4-FFF2-40B4-BE49-F238E27FC236}">
                <a16:creationId xmlns:a16="http://schemas.microsoft.com/office/drawing/2014/main" id="{2FAC0040-989F-4BA0-A975-3CC705E9B7D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544500" y="2226469"/>
            <a:ext cx="1758665" cy="3263504"/>
          </a:xfrm>
          <a:prstGeom prst="rect">
            <a:avLst/>
          </a:prstGeom>
          <a:noFill/>
          <a:extLst>
            <a:ext uri="{909E8E84-426E-40DD-AFC4-6F175D3DCCD1}">
              <a14:hiddenFill xmlns:a14="http://schemas.microsoft.com/office/drawing/2010/main">
                <a:solidFill>
                  <a:srgbClr val="FFFFFF"/>
                </a:solidFill>
              </a14:hiddenFill>
            </a:ext>
          </a:extLst>
        </p:spPr>
      </p:pic>
      <p:pic>
        <p:nvPicPr>
          <p:cNvPr id="3" name="output">
            <a:hlinkClick r:id="" action="ppaction://media"/>
            <a:extLst>
              <a:ext uri="{FF2B5EF4-FFF2-40B4-BE49-F238E27FC236}">
                <a16:creationId xmlns:a16="http://schemas.microsoft.com/office/drawing/2014/main" id="{60F76F27-3BD4-4608-BCCD-FB8A9F376A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785906643"/>
      </p:ext>
    </p:extLst>
  </p:cSld>
  <p:clrMapOvr>
    <a:masterClrMapping/>
  </p:clrMapOvr>
  <mc:AlternateContent xmlns:mc="http://schemas.openxmlformats.org/markup-compatibility/2006" xmlns:p14="http://schemas.microsoft.com/office/powerpoint/2010/main">
    <mc:Choice Requires="p14">
      <p:transition spd="slow" p14:dur="2000" advTm="7617"/>
    </mc:Choice>
    <mc:Fallback xmlns="">
      <p:transition spd="slow" advTm="7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6352"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CC7F5D-AD1C-40F5-8E10-5D0341C2F29F}"/>
              </a:ext>
            </a:extLst>
          </p:cNvPr>
          <p:cNvSpPr>
            <a:spLocks noGrp="1"/>
          </p:cNvSpPr>
          <p:nvPr>
            <p:ph type="title"/>
          </p:nvPr>
        </p:nvSpPr>
        <p:spPr/>
        <p:txBody>
          <a:bodyPr/>
          <a:lstStyle/>
          <a:p>
            <a:r>
              <a:rPr lang="en-US" dirty="0"/>
              <a:t>New notebook</a:t>
            </a:r>
            <a:endParaRPr lang="el-GR" dirty="0"/>
          </a:p>
        </p:txBody>
      </p:sp>
      <p:pic>
        <p:nvPicPr>
          <p:cNvPr id="5122" name="Picture 2">
            <a:extLst>
              <a:ext uri="{FF2B5EF4-FFF2-40B4-BE49-F238E27FC236}">
                <a16:creationId xmlns:a16="http://schemas.microsoft.com/office/drawing/2014/main" id="{B256B8B5-A939-492E-A459-85A68FACECCD}"/>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334872" y="2226469"/>
            <a:ext cx="6474256" cy="3263504"/>
          </a:xfrm>
          <a:prstGeom prst="rect">
            <a:avLst/>
          </a:prstGeom>
          <a:noFill/>
          <a:extLst>
            <a:ext uri="{909E8E84-426E-40DD-AFC4-6F175D3DCCD1}">
              <a14:hiddenFill xmlns:a14="http://schemas.microsoft.com/office/drawing/2010/main">
                <a:solidFill>
                  <a:srgbClr val="FFFFFF"/>
                </a:solidFill>
              </a14:hiddenFill>
            </a:ext>
          </a:extLst>
        </p:spPr>
      </p:pic>
      <p:pic>
        <p:nvPicPr>
          <p:cNvPr id="4" name="output">
            <a:hlinkClick r:id="" action="ppaction://media"/>
            <a:extLst>
              <a:ext uri="{FF2B5EF4-FFF2-40B4-BE49-F238E27FC236}">
                <a16:creationId xmlns:a16="http://schemas.microsoft.com/office/drawing/2014/main" id="{17CA5553-06DA-4F26-9ECA-4E09C270EB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4110900033"/>
      </p:ext>
    </p:extLst>
  </p:cSld>
  <p:clrMapOvr>
    <a:masterClrMapping/>
  </p:clrMapOvr>
  <mc:AlternateContent xmlns:mc="http://schemas.openxmlformats.org/markup-compatibility/2006" xmlns:p14="http://schemas.microsoft.com/office/powerpoint/2010/main">
    <mc:Choice Requires="p14">
      <p:transition spd="slow" p14:dur="2000" advTm="10487"/>
    </mc:Choice>
    <mc:Fallback xmlns="">
      <p:transition spd="slow" advTm="10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10295" objId="4"/>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BCF314-61F2-4F3A-B8D7-37EA60D1E663}"/>
              </a:ext>
            </a:extLst>
          </p:cNvPr>
          <p:cNvSpPr>
            <a:spLocks noGrp="1"/>
          </p:cNvSpPr>
          <p:nvPr>
            <p:ph type="title"/>
          </p:nvPr>
        </p:nvSpPr>
        <p:spPr/>
        <p:txBody>
          <a:bodyPr>
            <a:normAutofit fontScale="90000"/>
          </a:bodyPr>
          <a:lstStyle/>
          <a:p>
            <a:r>
              <a:rPr lang="en-US" dirty="0"/>
              <a:t>Download </a:t>
            </a:r>
            <a:r>
              <a:rPr lang="en-US" dirty="0" err="1"/>
              <a:t>Jupyter</a:t>
            </a:r>
            <a:r>
              <a:rPr lang="en-US" dirty="0"/>
              <a:t> Notebook in your PC</a:t>
            </a:r>
            <a:endParaRPr lang="el-GR" dirty="0"/>
          </a:p>
        </p:txBody>
      </p:sp>
      <p:pic>
        <p:nvPicPr>
          <p:cNvPr id="6146" name="Picture 2">
            <a:extLst>
              <a:ext uri="{FF2B5EF4-FFF2-40B4-BE49-F238E27FC236}">
                <a16:creationId xmlns:a16="http://schemas.microsoft.com/office/drawing/2014/main" id="{24B8BEFF-8927-4DB6-A709-95E6D5903746}"/>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165257" y="2226469"/>
            <a:ext cx="2813486" cy="3263504"/>
          </a:xfrm>
          <a:prstGeom prst="rect">
            <a:avLst/>
          </a:prstGeom>
          <a:noFill/>
          <a:extLst>
            <a:ext uri="{909E8E84-426E-40DD-AFC4-6F175D3DCCD1}">
              <a14:hiddenFill xmlns:a14="http://schemas.microsoft.com/office/drawing/2010/main">
                <a:solidFill>
                  <a:srgbClr val="FFFFFF"/>
                </a:solidFill>
              </a14:hiddenFill>
            </a:ext>
          </a:extLst>
        </p:spPr>
      </p:pic>
      <p:pic>
        <p:nvPicPr>
          <p:cNvPr id="3" name="output">
            <a:hlinkClick r:id="" action="ppaction://media"/>
            <a:extLst>
              <a:ext uri="{FF2B5EF4-FFF2-40B4-BE49-F238E27FC236}">
                <a16:creationId xmlns:a16="http://schemas.microsoft.com/office/drawing/2014/main" id="{1DE553BB-2383-41F6-AEBC-E64E0595E3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836336535"/>
      </p:ext>
    </p:extLst>
  </p:cSld>
  <p:clrMapOvr>
    <a:masterClrMapping/>
  </p:clrMapOvr>
  <mc:AlternateContent xmlns:mc="http://schemas.openxmlformats.org/markup-compatibility/2006" xmlns:p14="http://schemas.microsoft.com/office/powerpoint/2010/main">
    <mc:Choice Requires="p14">
      <p:transition spd="slow" p14:dur="2000" advTm="12883"/>
    </mc:Choice>
    <mc:Fallback xmlns="">
      <p:transition spd="slow" advTm="12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2883"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Learning outcomes</a:t>
            </a:r>
            <a:endParaRPr lang="el-GR" dirty="0"/>
          </a:p>
        </p:txBody>
      </p:sp>
      <p:sp>
        <p:nvSpPr>
          <p:cNvPr id="3" name="Θέση περιεχομένου 2"/>
          <p:cNvSpPr>
            <a:spLocks noGrp="1"/>
          </p:cNvSpPr>
          <p:nvPr>
            <p:ph idx="1"/>
          </p:nvPr>
        </p:nvSpPr>
        <p:spPr/>
        <p:txBody>
          <a:bodyPr/>
          <a:lstStyle/>
          <a:p>
            <a:pPr lvl="0" algn="just">
              <a:lnSpc>
                <a:spcPct val="114000"/>
              </a:lnSpc>
              <a:spcBef>
                <a:spcPts val="300"/>
              </a:spcBef>
              <a:spcAft>
                <a:spcPts val="300"/>
              </a:spcAft>
            </a:pPr>
            <a:r>
              <a:rPr lang="en-US" sz="1600" dirty="0">
                <a:solidFill>
                  <a:prstClr val="black"/>
                </a:solidFill>
              </a:rPr>
              <a:t>At the end of this presentation, you will be able to:</a:t>
            </a:r>
          </a:p>
          <a:p>
            <a:pPr lvl="1" algn="just">
              <a:lnSpc>
                <a:spcPct val="114000"/>
              </a:lnSpc>
              <a:spcBef>
                <a:spcPts val="300"/>
              </a:spcBef>
              <a:spcAft>
                <a:spcPts val="300"/>
              </a:spcAft>
            </a:pPr>
            <a:r>
              <a:rPr lang="en-US" sz="1400" dirty="0">
                <a:solidFill>
                  <a:prstClr val="black"/>
                </a:solidFill>
              </a:rPr>
              <a:t>Use information from a museum </a:t>
            </a:r>
            <a:r>
              <a:rPr lang="en-US" sz="1400" dirty="0" err="1">
                <a:solidFill>
                  <a:prstClr val="black"/>
                </a:solidFill>
              </a:rPr>
              <a:t>Github</a:t>
            </a:r>
            <a:r>
              <a:rPr lang="en-US" sz="1400" dirty="0">
                <a:solidFill>
                  <a:prstClr val="black"/>
                </a:solidFill>
              </a:rPr>
              <a:t>.</a:t>
            </a:r>
          </a:p>
          <a:p>
            <a:pPr lvl="1" algn="just">
              <a:lnSpc>
                <a:spcPct val="114000"/>
              </a:lnSpc>
              <a:spcBef>
                <a:spcPts val="300"/>
              </a:spcBef>
              <a:spcAft>
                <a:spcPts val="300"/>
              </a:spcAft>
            </a:pPr>
            <a:r>
              <a:rPr lang="en-US" sz="1400" dirty="0">
                <a:solidFill>
                  <a:prstClr val="black"/>
                </a:solidFill>
              </a:rPr>
              <a:t>Implement queries for finding paintings of an artist.</a:t>
            </a:r>
          </a:p>
          <a:p>
            <a:pPr lvl="1" algn="just">
              <a:lnSpc>
                <a:spcPct val="114000"/>
              </a:lnSpc>
              <a:spcBef>
                <a:spcPts val="300"/>
              </a:spcBef>
              <a:spcAft>
                <a:spcPts val="300"/>
              </a:spcAft>
            </a:pPr>
            <a:r>
              <a:rPr lang="en-US" sz="1400" dirty="0">
                <a:solidFill>
                  <a:prstClr val="black"/>
                </a:solidFill>
              </a:rPr>
              <a:t>Implement queries for counting Objects in a museum.</a:t>
            </a:r>
          </a:p>
          <a:p>
            <a:pPr lvl="1" algn="just">
              <a:lnSpc>
                <a:spcPct val="114000"/>
              </a:lnSpc>
              <a:spcBef>
                <a:spcPts val="300"/>
              </a:spcBef>
              <a:spcAft>
                <a:spcPts val="300"/>
              </a:spcAft>
            </a:pPr>
            <a:r>
              <a:rPr lang="en-US" sz="1400" dirty="0">
                <a:solidFill>
                  <a:prstClr val="black"/>
                </a:solidFill>
              </a:rPr>
              <a:t>Implement queries for counting nationality or gender of artists.</a:t>
            </a:r>
          </a:p>
          <a:p>
            <a:pPr lvl="1" algn="just">
              <a:lnSpc>
                <a:spcPct val="114000"/>
              </a:lnSpc>
              <a:spcBef>
                <a:spcPts val="300"/>
              </a:spcBef>
              <a:spcAft>
                <a:spcPts val="300"/>
              </a:spcAft>
            </a:pPr>
            <a:r>
              <a:rPr lang="en-US" sz="1400" dirty="0">
                <a:solidFill>
                  <a:prstClr val="black"/>
                </a:solidFill>
              </a:rPr>
              <a:t>Graph plots for culture or technique in a collection.</a:t>
            </a:r>
          </a:p>
          <a:p>
            <a:pPr marL="0" indent="0" algn="just">
              <a:lnSpc>
                <a:spcPct val="114000"/>
              </a:lnSpc>
              <a:spcBef>
                <a:spcPts val="300"/>
              </a:spcBef>
              <a:spcAft>
                <a:spcPts val="300"/>
              </a:spcAft>
              <a:buNone/>
            </a:pPr>
            <a:endParaRPr lang="el-GR" dirty="0"/>
          </a:p>
        </p:txBody>
      </p:sp>
      <p:pic>
        <p:nvPicPr>
          <p:cNvPr id="4" name="output">
            <a:hlinkClick r:id="" action="ppaction://media"/>
            <a:extLst>
              <a:ext uri="{FF2B5EF4-FFF2-40B4-BE49-F238E27FC236}">
                <a16:creationId xmlns:a16="http://schemas.microsoft.com/office/drawing/2014/main" id="{7B9DA4AF-C79C-4DD4-9381-BB66B8170B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516744330"/>
      </p:ext>
    </p:extLst>
  </p:cSld>
  <p:clrMapOvr>
    <a:masterClrMapping/>
  </p:clrMapOvr>
  <mc:AlternateContent xmlns:mc="http://schemas.openxmlformats.org/markup-compatibility/2006" xmlns:p14="http://schemas.microsoft.com/office/powerpoint/2010/main">
    <mc:Choice Requires="p14">
      <p:transition spd="slow" p14:dur="2000" advTm="22413"/>
    </mc:Choice>
    <mc:Fallback xmlns="">
      <p:transition spd="slow" advTm="22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22413" objId="4"/>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9432" y="2256360"/>
            <a:ext cx="1155617"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2" name="Title 1"/>
          <p:cNvSpPr>
            <a:spLocks noGrp="1"/>
          </p:cNvSpPr>
          <p:nvPr>
            <p:ph type="title"/>
          </p:nvPr>
        </p:nvSpPr>
        <p:spPr/>
        <p:txBody>
          <a:bodyPr/>
          <a:lstStyle/>
          <a:p>
            <a:r>
              <a:rPr lang="en-US" dirty="0"/>
              <a:t>Loading Python Libraries</a:t>
            </a:r>
          </a:p>
        </p:txBody>
      </p:sp>
      <p:sp>
        <p:nvSpPr>
          <p:cNvPr id="4" name="Slide Number Placeholder 3"/>
          <p:cNvSpPr>
            <a:spLocks noGrp="1"/>
          </p:cNvSpPr>
          <p:nvPr>
            <p:ph type="sldNum" sz="quarter" idx="12"/>
          </p:nvPr>
        </p:nvSpPr>
        <p:spPr/>
        <p:txBody>
          <a:bodyPr/>
          <a:lstStyle/>
          <a:p>
            <a:fld id="{B841CA95-E0BC-48B5-948A-ECC494EB4D84}" type="slidenum">
              <a:rPr lang="en-US" smtClean="0"/>
              <a:t>30</a:t>
            </a:fld>
            <a:endParaRPr lang="en-US"/>
          </a:p>
        </p:txBody>
      </p:sp>
      <p:sp>
        <p:nvSpPr>
          <p:cNvPr id="7" name="TextBox 6"/>
          <p:cNvSpPr txBox="1"/>
          <p:nvPr/>
        </p:nvSpPr>
        <p:spPr>
          <a:xfrm>
            <a:off x="1817457" y="2256361"/>
            <a:ext cx="6368635" cy="1131079"/>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#Import Python Libraries</a:t>
            </a: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accent1">
                    <a:lumMod val="7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numpy</a:t>
            </a:r>
            <a:r>
              <a:rPr lang="en-US" sz="1350" dirty="0">
                <a:solidFill>
                  <a:schemeClr val="accent1">
                    <a:lumMod val="75000"/>
                  </a:schemeClr>
                </a:solidFill>
                <a:latin typeface="Courier New" panose="02070309020205020404" pitchFamily="49" charset="0"/>
                <a:cs typeface="Courier New" panose="02070309020205020404" pitchFamily="49" charset="0"/>
              </a:rPr>
              <a:t>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accent1">
                    <a:lumMod val="75000"/>
                  </a:schemeClr>
                </a:solidFill>
                <a:latin typeface="Courier New" panose="02070309020205020404" pitchFamily="49" charset="0"/>
                <a:cs typeface="Courier New" panose="02070309020205020404" pitchFamily="49" charset="0"/>
              </a:rPr>
              <a:t> </a:t>
            </a:r>
            <a:r>
              <a:rPr lang="en-US" sz="1350" dirty="0">
                <a:solidFill>
                  <a:schemeClr val="bg2">
                    <a:lumMod val="25000"/>
                  </a:schemeClr>
                </a:solidFill>
                <a:latin typeface="Courier New" panose="02070309020205020404" pitchFamily="49" charset="0"/>
                <a:cs typeface="Courier New" panose="02070309020205020404" pitchFamily="49" charset="0"/>
              </a:rPr>
              <a:t>np</a:t>
            </a: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bg2">
                    <a:lumMod val="25000"/>
                  </a:schemeClr>
                </a:solidFill>
                <a:latin typeface="Courier New" panose="02070309020205020404" pitchFamily="49" charset="0"/>
                <a:cs typeface="Courier New" panose="02070309020205020404" pitchFamily="49" charset="0"/>
              </a:rPr>
              <a:t> pandas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bg2">
                    <a:lumMod val="25000"/>
                  </a:schemeClr>
                </a:solidFill>
                <a:latin typeface="Courier New" panose="02070309020205020404" pitchFamily="49" charset="0"/>
                <a:cs typeface="Courier New" panose="02070309020205020404" pitchFamily="49" charset="0"/>
              </a:rPr>
              <a:t> pd</a:t>
            </a: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bg2">
                    <a:lumMod val="25000"/>
                  </a:schemeClr>
                </a:solidFill>
                <a:latin typeface="Courier New" panose="02070309020205020404" pitchFamily="49" charset="0"/>
                <a:cs typeface="Courier New" panose="02070309020205020404" pitchFamily="49" charset="0"/>
              </a:rPr>
              <a:t> matplotlib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plt</a:t>
            </a:r>
            <a:endParaRPr lang="en-US" sz="1350" dirty="0">
              <a:solidFill>
                <a:schemeClr val="bg2">
                  <a:lumMod val="25000"/>
                </a:schemeClr>
              </a:solidFill>
              <a:latin typeface="Courier New" panose="02070309020205020404" pitchFamily="49" charset="0"/>
              <a:cs typeface="Courier New" panose="02070309020205020404" pitchFamily="49" charset="0"/>
            </a:endParaRP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seaborn</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sns</a:t>
            </a:r>
            <a:endParaRPr lang="en-US" sz="1350" dirty="0">
              <a:solidFill>
                <a:schemeClr val="bg2">
                  <a:lumMod val="25000"/>
                </a:schemeClr>
              </a:solidFill>
              <a:latin typeface="Courier New" panose="02070309020205020404" pitchFamily="49" charset="0"/>
              <a:cs typeface="Courier New" panose="02070309020205020404" pitchFamily="49" charset="0"/>
            </a:endParaRPr>
          </a:p>
        </p:txBody>
      </p:sp>
      <p:sp>
        <p:nvSpPr>
          <p:cNvPr id="8" name="Rectangle 7"/>
          <p:cNvSpPr/>
          <p:nvPr/>
        </p:nvSpPr>
        <p:spPr>
          <a:xfrm>
            <a:off x="744387" y="2187627"/>
            <a:ext cx="7620125" cy="1439056"/>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p:cNvCxnSpPr/>
          <p:nvPr/>
        </p:nvCxnSpPr>
        <p:spPr>
          <a:xfrm>
            <a:off x="744387" y="2187627"/>
            <a:ext cx="0" cy="1439056"/>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4387" y="4568095"/>
            <a:ext cx="6404548" cy="300082"/>
          </a:xfrm>
          <a:prstGeom prst="rect">
            <a:avLst/>
          </a:prstGeom>
          <a:noFill/>
        </p:spPr>
        <p:txBody>
          <a:bodyPr wrap="square" rtlCol="0">
            <a:spAutoFit/>
          </a:bodyPr>
          <a:lstStyle/>
          <a:p>
            <a:r>
              <a:rPr lang="en-US" sz="1350" dirty="0"/>
              <a:t>Press </a:t>
            </a:r>
            <a:r>
              <a:rPr lang="en-US" sz="1350" dirty="0" err="1">
                <a:latin typeface="Courier New" panose="02070309020205020404" pitchFamily="49" charset="0"/>
                <a:cs typeface="Courier New" panose="02070309020205020404" pitchFamily="49" charset="0"/>
              </a:rPr>
              <a:t>Shift+Enter</a:t>
            </a:r>
            <a:r>
              <a:rPr lang="en-US" sz="1350" dirty="0"/>
              <a:t> to execute the cell</a:t>
            </a:r>
            <a:r>
              <a:rPr lang="el-GR" sz="1350" dirty="0"/>
              <a:t> </a:t>
            </a:r>
            <a:r>
              <a:rPr lang="en-US" sz="1350" dirty="0"/>
              <a:t>in </a:t>
            </a:r>
            <a:r>
              <a:rPr lang="en-US" sz="1350" dirty="0" err="1"/>
              <a:t>colab</a:t>
            </a:r>
            <a:r>
              <a:rPr lang="en-US" sz="1350" dirty="0"/>
              <a:t> cell</a:t>
            </a:r>
          </a:p>
        </p:txBody>
      </p:sp>
      <p:pic>
        <p:nvPicPr>
          <p:cNvPr id="3" name="output">
            <a:hlinkClick r:id="" action="ppaction://media"/>
            <a:extLst>
              <a:ext uri="{FF2B5EF4-FFF2-40B4-BE49-F238E27FC236}">
                <a16:creationId xmlns:a16="http://schemas.microsoft.com/office/drawing/2014/main" id="{2BABBCF9-367D-4E9E-A8D2-F1DA7A62B1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438978291"/>
      </p:ext>
    </p:extLst>
  </p:cSld>
  <p:clrMapOvr>
    <a:masterClrMapping/>
  </p:clrMapOvr>
  <mc:AlternateContent xmlns:mc="http://schemas.openxmlformats.org/markup-compatibility/2006" xmlns:p14="http://schemas.microsoft.com/office/powerpoint/2010/main">
    <mc:Choice Requires="p14">
      <p:transition spd="slow" p14:dur="2000" advTm="12275"/>
    </mc:Choice>
    <mc:Fallback xmlns="">
      <p:transition spd="slow" advTm="12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0" objId="3"/>
        <p14:stopEvt time="11411" objId="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67" y="2256360"/>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2" name="Title 1"/>
          <p:cNvSpPr>
            <a:spLocks noGrp="1"/>
          </p:cNvSpPr>
          <p:nvPr>
            <p:ph type="title"/>
          </p:nvPr>
        </p:nvSpPr>
        <p:spPr/>
        <p:txBody>
          <a:bodyPr>
            <a:normAutofit fontScale="90000"/>
          </a:bodyPr>
          <a:lstStyle/>
          <a:p>
            <a:r>
              <a:rPr lang="en-US" dirty="0"/>
              <a:t>Reading data using pandas</a:t>
            </a:r>
            <a:br>
              <a:rPr lang="en-US" dirty="0"/>
            </a:br>
            <a:r>
              <a:rPr lang="en-US" dirty="0"/>
              <a:t>Open cmoa.csv from Carnegie Museum of Art</a:t>
            </a:r>
          </a:p>
        </p:txBody>
      </p:sp>
      <p:sp>
        <p:nvSpPr>
          <p:cNvPr id="4" name="Slide Number Placeholder 3"/>
          <p:cNvSpPr>
            <a:spLocks noGrp="1"/>
          </p:cNvSpPr>
          <p:nvPr>
            <p:ph type="sldNum" sz="quarter" idx="12"/>
          </p:nvPr>
        </p:nvSpPr>
        <p:spPr/>
        <p:txBody>
          <a:bodyPr/>
          <a:lstStyle/>
          <a:p>
            <a:fld id="{B841CA95-E0BC-48B5-948A-ECC494EB4D84}" type="slidenum">
              <a:rPr lang="en-US" smtClean="0"/>
              <a:t>31</a:t>
            </a:fld>
            <a:endParaRPr lang="en-US"/>
          </a:p>
        </p:txBody>
      </p:sp>
      <p:sp>
        <p:nvSpPr>
          <p:cNvPr id="7" name="TextBox 6"/>
          <p:cNvSpPr txBox="1"/>
          <p:nvPr/>
        </p:nvSpPr>
        <p:spPr>
          <a:xfrm>
            <a:off x="1236685" y="2256360"/>
            <a:ext cx="7701200" cy="1038746"/>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#Read csv file</a:t>
            </a:r>
          </a:p>
          <a:p>
            <a:r>
              <a:rPr lang="en-US" sz="1200" dirty="0">
                <a:solidFill>
                  <a:schemeClr val="bg2">
                    <a:lumMod val="25000"/>
                  </a:schemeClr>
                </a:solidFill>
                <a:latin typeface="Courier New" panose="02070309020205020404" pitchFamily="49" charset="0"/>
                <a:cs typeface="Courier New" panose="02070309020205020404" pitchFamily="49" charset="0"/>
              </a:rPr>
              <a:t>import warnings</a:t>
            </a:r>
          </a:p>
          <a:p>
            <a:r>
              <a:rPr lang="en-US" sz="1200" dirty="0" err="1">
                <a:solidFill>
                  <a:schemeClr val="bg2">
                    <a:lumMod val="25000"/>
                  </a:schemeClr>
                </a:solidFill>
                <a:latin typeface="Courier New" panose="02070309020205020404" pitchFamily="49" charset="0"/>
                <a:cs typeface="Courier New" panose="02070309020205020404" pitchFamily="49" charset="0"/>
              </a:rPr>
              <a:t>warnings.filterwarnings</a:t>
            </a:r>
            <a:r>
              <a:rPr lang="en-US" sz="1200" dirty="0">
                <a:solidFill>
                  <a:schemeClr val="bg2">
                    <a:lumMod val="25000"/>
                  </a:schemeClr>
                </a:solidFill>
                <a:latin typeface="Courier New" panose="02070309020205020404" pitchFamily="49" charset="0"/>
                <a:cs typeface="Courier New" panose="02070309020205020404" pitchFamily="49" charset="0"/>
              </a:rPr>
              <a:t>('ignore')</a:t>
            </a:r>
          </a:p>
          <a:p>
            <a:r>
              <a:rPr lang="en-US" sz="1200" dirty="0" err="1">
                <a:solidFill>
                  <a:schemeClr val="bg2">
                    <a:lumMod val="25000"/>
                  </a:schemeClr>
                </a:solidFill>
                <a:latin typeface="Courier New" panose="02070309020205020404" pitchFamily="49" charset="0"/>
                <a:cs typeface="Courier New" panose="02070309020205020404" pitchFamily="49" charset="0"/>
              </a:rPr>
              <a:t>url</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a:solidFill>
                  <a:srgbClr val="FF0000"/>
                </a:solidFill>
                <a:latin typeface="Courier New" panose="02070309020205020404" pitchFamily="49" charset="0"/>
                <a:cs typeface="Courier New" panose="02070309020205020404" pitchFamily="49" charset="0"/>
              </a:rPr>
              <a:t>https://raw.githubusercontent.com/</a:t>
            </a:r>
            <a:r>
              <a:rPr lang="en-US" sz="1200" dirty="0" err="1">
                <a:solidFill>
                  <a:srgbClr val="FF0000"/>
                </a:solidFill>
                <a:latin typeface="Courier New" panose="02070309020205020404" pitchFamily="49" charset="0"/>
                <a:cs typeface="Courier New" panose="02070309020205020404" pitchFamily="49" charset="0"/>
              </a:rPr>
              <a:t>cmoa</a:t>
            </a:r>
            <a:r>
              <a:rPr lang="en-US" sz="1200" dirty="0">
                <a:solidFill>
                  <a:srgbClr val="FF0000"/>
                </a:solidFill>
                <a:latin typeface="Courier New" panose="02070309020205020404" pitchFamily="49" charset="0"/>
                <a:cs typeface="Courier New" panose="02070309020205020404" pitchFamily="49" charset="0"/>
              </a:rPr>
              <a:t>/collection/master/cmoa.csv</a:t>
            </a:r>
            <a:r>
              <a:rPr lang="en-US" sz="1200" dirty="0">
                <a:solidFill>
                  <a:schemeClr val="bg2">
                    <a:lumMod val="25000"/>
                  </a:schemeClr>
                </a:solidFill>
                <a:latin typeface="Courier New" panose="02070309020205020404" pitchFamily="49" charset="0"/>
                <a:cs typeface="Courier New" panose="02070309020205020404" pitchFamily="49" charset="0"/>
              </a:rPr>
              <a:t>'</a:t>
            </a:r>
          </a:p>
          <a:p>
            <a:r>
              <a:rPr lang="en-US" sz="1200" dirty="0">
                <a:solidFill>
                  <a:schemeClr val="bg2">
                    <a:lumMod val="25000"/>
                  </a:schemeClr>
                </a:solidFill>
                <a:latin typeface="Courier New" panose="02070309020205020404" pitchFamily="49" charset="0"/>
                <a:cs typeface="Courier New" panose="02070309020205020404" pitchFamily="49" charset="0"/>
              </a:rPr>
              <a:t>data =</a:t>
            </a:r>
            <a:r>
              <a:rPr lang="en-US" sz="1200" dirty="0" err="1">
                <a:solidFill>
                  <a:schemeClr val="bg2">
                    <a:lumMod val="25000"/>
                  </a:schemeClr>
                </a:solidFill>
                <a:latin typeface="Courier New" panose="02070309020205020404" pitchFamily="49" charset="0"/>
                <a:cs typeface="Courier New" panose="02070309020205020404" pitchFamily="49" charset="0"/>
              </a:rPr>
              <a:t>pd.read_csv</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url</a:t>
            </a:r>
            <a:r>
              <a:rPr lang="en-US" sz="1200" dirty="0">
                <a:solidFill>
                  <a:schemeClr val="bg2">
                    <a:lumMod val="25000"/>
                  </a:schemeClr>
                </a:solidFill>
                <a:latin typeface="Courier New" panose="02070309020205020404" pitchFamily="49" charset="0"/>
                <a:cs typeface="Courier New" panose="02070309020205020404" pitchFamily="49" charset="0"/>
              </a:rPr>
              <a:t>)</a:t>
            </a:r>
          </a:p>
        </p:txBody>
      </p:sp>
      <p:pic>
        <p:nvPicPr>
          <p:cNvPr id="3" name="output">
            <a:hlinkClick r:id="" action="ppaction://media"/>
            <a:extLst>
              <a:ext uri="{FF2B5EF4-FFF2-40B4-BE49-F238E27FC236}">
                <a16:creationId xmlns:a16="http://schemas.microsoft.com/office/drawing/2014/main" id="{5FECF0A6-4BD7-44F0-A32A-2326331638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565270197"/>
      </p:ext>
    </p:extLst>
  </p:cSld>
  <p:clrMapOvr>
    <a:masterClrMapping/>
  </p:clrMapOvr>
  <mc:AlternateContent xmlns:mc="http://schemas.openxmlformats.org/markup-compatibility/2006" xmlns:p14="http://schemas.microsoft.com/office/powerpoint/2010/main">
    <mc:Choice Requires="p14">
      <p:transition spd="slow" p14:dur="2000" advTm="11392"/>
    </mc:Choice>
    <mc:Fallback xmlns="">
      <p:transition spd="slow" advTm="11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0483" objId="3"/>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C8BF62-4725-436B-89F8-57C35F89B814}"/>
              </a:ext>
            </a:extLst>
          </p:cNvPr>
          <p:cNvSpPr>
            <a:spLocks noGrp="1"/>
          </p:cNvSpPr>
          <p:nvPr>
            <p:ph type="title"/>
          </p:nvPr>
        </p:nvSpPr>
        <p:spPr/>
        <p:txBody>
          <a:bodyPr/>
          <a:lstStyle/>
          <a:p>
            <a:r>
              <a:rPr lang="en-US" dirty="0"/>
              <a:t>Presentation of the columns</a:t>
            </a:r>
            <a:endParaRPr lang="el-GR" dirty="0"/>
          </a:p>
        </p:txBody>
      </p:sp>
      <p:sp>
        <p:nvSpPr>
          <p:cNvPr id="3" name="Θέση περιεχομένου 2">
            <a:extLst>
              <a:ext uri="{FF2B5EF4-FFF2-40B4-BE49-F238E27FC236}">
                <a16:creationId xmlns:a16="http://schemas.microsoft.com/office/drawing/2014/main" id="{E0B1B0D4-6270-41C6-B943-3DE54D62EE8F}"/>
              </a:ext>
            </a:extLst>
          </p:cNvPr>
          <p:cNvSpPr>
            <a:spLocks noGrp="1"/>
          </p:cNvSpPr>
          <p:nvPr>
            <p:ph idx="1"/>
          </p:nvPr>
        </p:nvSpPr>
        <p:spPr>
          <a:xfrm>
            <a:off x="628650" y="3347602"/>
            <a:ext cx="7886700" cy="3263504"/>
          </a:xfrm>
        </p:spPr>
        <p:txBody>
          <a:bodyPr>
            <a:normAutofit lnSpcReduction="10000"/>
          </a:bodyPr>
          <a:lstStyle/>
          <a:p>
            <a:pPr marL="0" indent="0">
              <a:buNone/>
            </a:pPr>
            <a:r>
              <a:rPr lang="en-US" dirty="0"/>
              <a:t>Index(['title', '</a:t>
            </a:r>
            <a:r>
              <a:rPr lang="en-US" dirty="0" err="1"/>
              <a:t>creation_date</a:t>
            </a:r>
            <a:r>
              <a:rPr lang="en-US" dirty="0"/>
              <a:t>', '</a:t>
            </a:r>
            <a:r>
              <a:rPr lang="en-US" dirty="0" err="1"/>
              <a:t>creation_date_earliest</a:t>
            </a:r>
            <a:r>
              <a:rPr lang="en-US" dirty="0"/>
              <a:t>', '</a:t>
            </a:r>
            <a:r>
              <a:rPr lang="en-US" dirty="0" err="1"/>
              <a:t>creation_date_latest</a:t>
            </a:r>
            <a:r>
              <a:rPr lang="en-US" dirty="0"/>
              <a:t>', 'medium', '</a:t>
            </a:r>
            <a:r>
              <a:rPr lang="en-US" dirty="0" err="1"/>
              <a:t>accession_number</a:t>
            </a:r>
            <a:r>
              <a:rPr lang="en-US" dirty="0"/>
              <a:t>', 'id', '</a:t>
            </a:r>
            <a:r>
              <a:rPr lang="en-US" dirty="0" err="1"/>
              <a:t>credit_line</a:t>
            </a:r>
            <a:r>
              <a:rPr lang="en-US" dirty="0"/>
              <a:t>', '</a:t>
            </a:r>
            <a:r>
              <a:rPr lang="en-US" dirty="0" err="1"/>
              <a:t>date_acquired</a:t>
            </a:r>
            <a:r>
              <a:rPr lang="en-US" dirty="0"/>
              <a:t>', 'department', '</a:t>
            </a:r>
            <a:r>
              <a:rPr lang="en-US" dirty="0" err="1"/>
              <a:t>physical_location</a:t>
            </a:r>
            <a:r>
              <a:rPr lang="en-US" dirty="0"/>
              <a:t>', '</a:t>
            </a:r>
            <a:r>
              <a:rPr lang="en-US" dirty="0" err="1"/>
              <a:t>item_width</a:t>
            </a:r>
            <a:r>
              <a:rPr lang="en-US" dirty="0"/>
              <a:t>', '</a:t>
            </a:r>
            <a:r>
              <a:rPr lang="en-US" dirty="0" err="1"/>
              <a:t>item_height</a:t>
            </a:r>
            <a:r>
              <a:rPr lang="en-US" dirty="0"/>
              <a:t>', '</a:t>
            </a:r>
            <a:r>
              <a:rPr lang="en-US" dirty="0" err="1"/>
              <a:t>item_depth</a:t>
            </a:r>
            <a:r>
              <a:rPr lang="en-US" dirty="0"/>
              <a:t>', '</a:t>
            </a:r>
            <a:r>
              <a:rPr lang="en-US" dirty="0" err="1"/>
              <a:t>item_diameter</a:t>
            </a:r>
            <a:r>
              <a:rPr lang="en-US" dirty="0"/>
              <a:t>', '</a:t>
            </a:r>
            <a:r>
              <a:rPr lang="en-US" dirty="0" err="1"/>
              <a:t>web_url</a:t>
            </a:r>
            <a:r>
              <a:rPr lang="en-US" dirty="0"/>
              <a:t>', '</a:t>
            </a:r>
            <a:r>
              <a:rPr lang="en-US" dirty="0" err="1"/>
              <a:t>provenance_text</a:t>
            </a:r>
            <a:r>
              <a:rPr lang="en-US" dirty="0"/>
              <a:t>', 'classification', '</a:t>
            </a:r>
            <a:r>
              <a:rPr lang="en-US" dirty="0" err="1"/>
              <a:t>image_url</a:t>
            </a:r>
            <a:r>
              <a:rPr lang="en-US" dirty="0"/>
              <a:t>', '</a:t>
            </a:r>
            <a:r>
              <a:rPr lang="en-US" dirty="0" err="1"/>
              <a:t>artist_id</a:t>
            </a:r>
            <a:r>
              <a:rPr lang="en-US" dirty="0"/>
              <a:t>', '</a:t>
            </a:r>
            <a:r>
              <a:rPr lang="en-US" dirty="0" err="1"/>
              <a:t>party_type</a:t>
            </a:r>
            <a:r>
              <a:rPr lang="en-US" dirty="0"/>
              <a:t>', '</a:t>
            </a:r>
            <a:r>
              <a:rPr lang="en-US" dirty="0" err="1"/>
              <a:t>full_name</a:t>
            </a:r>
            <a:r>
              <a:rPr lang="en-US" dirty="0"/>
              <a:t>', '</a:t>
            </a:r>
            <a:r>
              <a:rPr lang="en-US" dirty="0" err="1"/>
              <a:t>cited_name</a:t>
            </a:r>
            <a:r>
              <a:rPr lang="en-US" dirty="0"/>
              <a:t>', 'role', 'nationality', '</a:t>
            </a:r>
            <a:r>
              <a:rPr lang="en-US" dirty="0" err="1"/>
              <a:t>birth_date</a:t>
            </a:r>
            <a:r>
              <a:rPr lang="en-US" dirty="0"/>
              <a:t>', '</a:t>
            </a:r>
            <a:r>
              <a:rPr lang="en-US" dirty="0" err="1"/>
              <a:t>death_date</a:t>
            </a:r>
            <a:r>
              <a:rPr lang="en-US" dirty="0"/>
              <a:t>', '</a:t>
            </a:r>
            <a:r>
              <a:rPr lang="en-US" dirty="0" err="1"/>
              <a:t>birth_place</a:t>
            </a:r>
            <a:r>
              <a:rPr lang="en-US" dirty="0"/>
              <a:t>', '</a:t>
            </a:r>
            <a:r>
              <a:rPr lang="en-US" dirty="0" err="1"/>
              <a:t>death_place</a:t>
            </a:r>
            <a:r>
              <a:rPr lang="en-US" dirty="0"/>
              <a:t>'], </a:t>
            </a:r>
            <a:r>
              <a:rPr lang="en-US" dirty="0" err="1"/>
              <a:t>dtype</a:t>
            </a:r>
            <a:r>
              <a:rPr lang="en-US" dirty="0"/>
              <a:t>='object')</a:t>
            </a:r>
            <a:endParaRPr lang="el-GR" dirty="0"/>
          </a:p>
        </p:txBody>
      </p:sp>
      <p:sp>
        <p:nvSpPr>
          <p:cNvPr id="4" name="TextBox 3">
            <a:extLst>
              <a:ext uri="{FF2B5EF4-FFF2-40B4-BE49-F238E27FC236}">
                <a16:creationId xmlns:a16="http://schemas.microsoft.com/office/drawing/2014/main" id="{AFA40508-CBF5-4469-9166-4DF28B3F4B84}"/>
              </a:ext>
            </a:extLst>
          </p:cNvPr>
          <p:cNvSpPr txBox="1"/>
          <p:nvPr/>
        </p:nvSpPr>
        <p:spPr>
          <a:xfrm>
            <a:off x="152267" y="2256360"/>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5" name="TextBox 4">
            <a:extLst>
              <a:ext uri="{FF2B5EF4-FFF2-40B4-BE49-F238E27FC236}">
                <a16:creationId xmlns:a16="http://schemas.microsoft.com/office/drawing/2014/main" id="{65597837-C55B-4A8A-A6E3-C4533E249EC7}"/>
              </a:ext>
            </a:extLst>
          </p:cNvPr>
          <p:cNvSpPr txBox="1"/>
          <p:nvPr/>
        </p:nvSpPr>
        <p:spPr>
          <a:xfrm>
            <a:off x="1236685" y="2256360"/>
            <a:ext cx="7701200" cy="484748"/>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#Columns of file</a:t>
            </a:r>
          </a:p>
          <a:p>
            <a:r>
              <a:rPr lang="en-US" sz="1200" dirty="0" err="1">
                <a:solidFill>
                  <a:schemeClr val="bg2">
                    <a:lumMod val="25000"/>
                  </a:schemeClr>
                </a:solidFill>
                <a:latin typeface="Courier New" panose="02070309020205020404" pitchFamily="49" charset="0"/>
                <a:cs typeface="Courier New" panose="02070309020205020404" pitchFamily="49" charset="0"/>
              </a:rPr>
              <a:t>data.columns</a:t>
            </a:r>
            <a:endParaRPr lang="en-US" sz="1200" dirty="0">
              <a:solidFill>
                <a:schemeClr val="bg2">
                  <a:lumMod val="25000"/>
                </a:schemeClr>
              </a:solidFill>
              <a:latin typeface="Courier New" panose="02070309020205020404" pitchFamily="49" charset="0"/>
              <a:cs typeface="Courier New" panose="02070309020205020404" pitchFamily="49" charset="0"/>
            </a:endParaRPr>
          </a:p>
        </p:txBody>
      </p:sp>
      <p:pic>
        <p:nvPicPr>
          <p:cNvPr id="6" name="output">
            <a:hlinkClick r:id="" action="ppaction://media"/>
            <a:extLst>
              <a:ext uri="{FF2B5EF4-FFF2-40B4-BE49-F238E27FC236}">
                <a16:creationId xmlns:a16="http://schemas.microsoft.com/office/drawing/2014/main" id="{ABE330F7-03F7-4B94-917F-7A29F7EDAC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639266861"/>
      </p:ext>
    </p:extLst>
  </p:cSld>
  <p:clrMapOvr>
    <a:masterClrMapping/>
  </p:clrMapOvr>
  <mc:AlternateContent xmlns:mc="http://schemas.openxmlformats.org/markup-compatibility/2006" xmlns:p14="http://schemas.microsoft.com/office/powerpoint/2010/main">
    <mc:Choice Requires="p14">
      <p:transition spd="slow" p14:dur="2000" advTm="9999"/>
    </mc:Choice>
    <mc:Fallback xmlns="">
      <p:transition spd="slow" advTm="9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6"/>
        <p14:stopEvt time="8944" objId="6"/>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Selecting a column in a Data Frame</a:t>
            </a:r>
          </a:p>
        </p:txBody>
      </p:sp>
      <p:sp>
        <p:nvSpPr>
          <p:cNvPr id="3" name="Content Placeholder 2"/>
          <p:cNvSpPr>
            <a:spLocks noGrp="1"/>
          </p:cNvSpPr>
          <p:nvPr>
            <p:ph idx="1"/>
          </p:nvPr>
        </p:nvSpPr>
        <p:spPr/>
        <p:txBody>
          <a:bodyPr/>
          <a:lstStyle/>
          <a:p>
            <a:pPr marL="0" indent="0">
              <a:buNone/>
            </a:pPr>
            <a:r>
              <a:rPr lang="en-US" i="1" dirty="0"/>
              <a:t>Method 1:   </a:t>
            </a:r>
            <a:r>
              <a:rPr lang="en-US" dirty="0"/>
              <a:t>Subset the data frame using column name:</a:t>
            </a:r>
          </a:p>
          <a:p>
            <a:pPr marL="0" indent="0">
              <a:buNone/>
            </a:pPr>
            <a:r>
              <a:rPr lang="en-US" dirty="0"/>
              <a:t>                      data['title']</a:t>
            </a:r>
          </a:p>
          <a:p>
            <a:pPr marL="0" indent="0">
              <a:buNone/>
            </a:pPr>
            <a:endParaRPr lang="en-US" dirty="0"/>
          </a:p>
          <a:p>
            <a:pPr marL="0" indent="0">
              <a:buNone/>
            </a:pPr>
            <a:r>
              <a:rPr lang="en-US" i="1" dirty="0"/>
              <a:t>Method 2</a:t>
            </a:r>
            <a:r>
              <a:rPr lang="en-US" dirty="0"/>
              <a:t>:   Use the column name as an attribute:</a:t>
            </a:r>
          </a:p>
          <a:p>
            <a:pPr marL="0" indent="0">
              <a:buNone/>
            </a:pPr>
            <a:r>
              <a:rPr lang="en-US" dirty="0"/>
              <a:t>                      </a:t>
            </a:r>
            <a:r>
              <a:rPr lang="en-US" dirty="0" err="1"/>
              <a:t>data.title</a:t>
            </a:r>
            <a:endParaRPr lang="en-US" dirty="0"/>
          </a:p>
          <a:p>
            <a:pPr marL="0" indent="0">
              <a:buNone/>
            </a:pPr>
            <a:endParaRPr lang="en-US" dirty="0"/>
          </a:p>
          <a:p>
            <a:pPr marL="0" indent="0">
              <a:buNone/>
            </a:pPr>
            <a:r>
              <a:rPr lang="en-US" dirty="0"/>
              <a:t>            </a:t>
            </a:r>
            <a:endParaRPr lang="en-US" sz="15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B841CA95-E0BC-48B5-948A-ECC494EB4D84}" type="slidenum">
              <a:rPr lang="en-US" smtClean="0"/>
              <a:t>33</a:t>
            </a:fld>
            <a:endParaRPr lang="en-US"/>
          </a:p>
        </p:txBody>
      </p:sp>
      <p:pic>
        <p:nvPicPr>
          <p:cNvPr id="5" name="output">
            <a:hlinkClick r:id="" action="ppaction://media"/>
            <a:extLst>
              <a:ext uri="{FF2B5EF4-FFF2-40B4-BE49-F238E27FC236}">
                <a16:creationId xmlns:a16="http://schemas.microsoft.com/office/drawing/2014/main" id="{7ED13721-BE73-44C9-80D1-B019B264A8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935867953"/>
      </p:ext>
    </p:extLst>
  </p:cSld>
  <p:clrMapOvr>
    <a:masterClrMapping/>
  </p:clrMapOvr>
  <mc:AlternateContent xmlns:mc="http://schemas.openxmlformats.org/markup-compatibility/2006" xmlns:p14="http://schemas.microsoft.com/office/powerpoint/2010/main">
    <mc:Choice Requires="p14">
      <p:transition spd="slow" p14:dur="2000" advTm="16407"/>
    </mc:Choice>
    <mc:Fallback xmlns="">
      <p:transition spd="slow" advTm="16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15017" objId="5"/>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Frames </a:t>
            </a:r>
            <a:r>
              <a:rPr lang="en-US" i="1" dirty="0" err="1"/>
              <a:t>groupby</a:t>
            </a:r>
            <a:r>
              <a:rPr lang="en-US" dirty="0"/>
              <a:t> method</a:t>
            </a:r>
          </a:p>
        </p:txBody>
      </p:sp>
      <p:sp>
        <p:nvSpPr>
          <p:cNvPr id="4" name="Slide Number Placeholder 3"/>
          <p:cNvSpPr>
            <a:spLocks noGrp="1"/>
          </p:cNvSpPr>
          <p:nvPr>
            <p:ph type="sldNum" sz="quarter" idx="12"/>
          </p:nvPr>
        </p:nvSpPr>
        <p:spPr/>
        <p:txBody>
          <a:bodyPr/>
          <a:lstStyle/>
          <a:p>
            <a:fld id="{B841CA95-E0BC-48B5-948A-ECC494EB4D84}" type="slidenum">
              <a:rPr lang="en-US" smtClean="0"/>
              <a:t>34</a:t>
            </a:fld>
            <a:endParaRPr lang="en-US"/>
          </a:p>
        </p:txBody>
      </p:sp>
      <p:sp>
        <p:nvSpPr>
          <p:cNvPr id="12" name="TextBox 11"/>
          <p:cNvSpPr txBox="1"/>
          <p:nvPr/>
        </p:nvSpPr>
        <p:spPr>
          <a:xfrm>
            <a:off x="753256" y="1878204"/>
            <a:ext cx="7813623" cy="1338828"/>
          </a:xfrm>
          <a:prstGeom prst="rect">
            <a:avLst/>
          </a:prstGeom>
          <a:noFill/>
        </p:spPr>
        <p:txBody>
          <a:bodyPr wrap="square" rtlCol="0">
            <a:spAutoFit/>
          </a:bodyPr>
          <a:lstStyle/>
          <a:p>
            <a:pPr>
              <a:lnSpc>
                <a:spcPct val="250000"/>
              </a:lnSpc>
            </a:pPr>
            <a:r>
              <a:rPr lang="en-US" dirty="0"/>
              <a:t>Using "group by" method we can:</a:t>
            </a:r>
          </a:p>
          <a:p>
            <a:pPr marL="600075" lvl="1" indent="-257175">
              <a:buFont typeface="Arial" panose="020B0604020202020204" pitchFamily="34" charset="0"/>
              <a:buChar char="•"/>
            </a:pPr>
            <a:r>
              <a:rPr lang="en-US" dirty="0"/>
              <a:t>Split the data into groups based on some criteria</a:t>
            </a:r>
          </a:p>
          <a:p>
            <a:pPr marL="600075" lvl="1" indent="-257175">
              <a:buFont typeface="Arial" panose="020B0604020202020204" pitchFamily="34" charset="0"/>
              <a:buChar char="•"/>
            </a:pPr>
            <a:r>
              <a:rPr lang="en-US" dirty="0"/>
              <a:t>Calculate statistics (or apply a function) to each group</a:t>
            </a:r>
          </a:p>
        </p:txBody>
      </p:sp>
      <p:sp>
        <p:nvSpPr>
          <p:cNvPr id="13" name="TextBox 12"/>
          <p:cNvSpPr txBox="1"/>
          <p:nvPr/>
        </p:nvSpPr>
        <p:spPr>
          <a:xfrm>
            <a:off x="129151" y="3141559"/>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208434" y="3141559"/>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#Group data using rank</a:t>
            </a:r>
          </a:p>
          <a:p>
            <a:r>
              <a:rPr lang="en-US" sz="1350" dirty="0">
                <a:solidFill>
                  <a:schemeClr val="bg2">
                    <a:lumMod val="25000"/>
                  </a:schemeClr>
                </a:solidFill>
                <a:latin typeface="Courier New" panose="02070309020205020404" pitchFamily="49" charset="0"/>
                <a:cs typeface="Courier New" panose="02070309020205020404" pitchFamily="49" charset="0"/>
              </a:rPr>
              <a:t>df_medium = </a:t>
            </a:r>
            <a:r>
              <a:rPr lang="en-US" sz="1350" dirty="0" err="1">
                <a:solidFill>
                  <a:schemeClr val="bg2">
                    <a:lumMod val="25000"/>
                  </a:schemeClr>
                </a:solidFill>
                <a:latin typeface="Courier New" panose="02070309020205020404" pitchFamily="49" charset="0"/>
                <a:cs typeface="Courier New" panose="02070309020205020404" pitchFamily="49" charset="0"/>
              </a:rPr>
              <a:t>data.groupby</a:t>
            </a:r>
            <a:r>
              <a:rPr lang="en-US" sz="1350" dirty="0">
                <a:solidFill>
                  <a:schemeClr val="bg2">
                    <a:lumMod val="25000"/>
                  </a:schemeClr>
                </a:solidFill>
                <a:latin typeface="Courier New" panose="02070309020205020404" pitchFamily="49" charset="0"/>
                <a:cs typeface="Courier New" panose="02070309020205020404" pitchFamily="49" charset="0"/>
              </a:rPr>
              <a:t>(</a:t>
            </a:r>
            <a:r>
              <a:rPr lang="en-US" sz="1350" dirty="0">
                <a:solidFill>
                  <a:schemeClr val="accent6">
                    <a:lumMod val="75000"/>
                  </a:schemeClr>
                </a:solidFill>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'medium'</a:t>
            </a:r>
            <a:r>
              <a:rPr lang="en-US" sz="1350" dirty="0">
                <a:solidFill>
                  <a:schemeClr val="accent6">
                    <a:lumMod val="75000"/>
                  </a:schemeClr>
                </a:solidFill>
                <a:latin typeface="Courier New" panose="02070309020205020404" pitchFamily="49" charset="0"/>
                <a:cs typeface="Courier New" panose="02070309020205020404" pitchFamily="49" charset="0"/>
              </a:rPr>
              <a:t>])</a:t>
            </a:r>
            <a:endParaRPr lang="en-US" sz="1350" dirty="0">
              <a:solidFill>
                <a:schemeClr val="bg2">
                  <a:lumMod val="25000"/>
                </a:schemeClr>
              </a:solidFill>
              <a:latin typeface="Courier New" panose="02070309020205020404" pitchFamily="49" charset="0"/>
              <a:cs typeface="Courier New" panose="02070309020205020404" pitchFamily="49" charset="0"/>
            </a:endParaRPr>
          </a:p>
        </p:txBody>
      </p:sp>
      <p:sp>
        <p:nvSpPr>
          <p:cNvPr id="7" name="TextBox 6"/>
          <p:cNvSpPr txBox="1"/>
          <p:nvPr/>
        </p:nvSpPr>
        <p:spPr>
          <a:xfrm>
            <a:off x="124015" y="3772134"/>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8" name="TextBox 7"/>
          <p:cNvSpPr txBox="1"/>
          <p:nvPr/>
        </p:nvSpPr>
        <p:spPr>
          <a:xfrm>
            <a:off x="1208434" y="3772135"/>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#Calculate mean value for each numeric column per each group</a:t>
            </a:r>
          </a:p>
          <a:p>
            <a:r>
              <a:rPr lang="en-US" sz="1350" dirty="0" err="1">
                <a:solidFill>
                  <a:schemeClr val="bg2">
                    <a:lumMod val="25000"/>
                  </a:schemeClr>
                </a:solidFill>
                <a:latin typeface="Courier New" panose="02070309020205020404" pitchFamily="49" charset="0"/>
                <a:cs typeface="Courier New" panose="02070309020205020404" pitchFamily="49" charset="0"/>
              </a:rPr>
              <a:t>df_medium.mean</a:t>
            </a:r>
            <a:r>
              <a:rPr lang="en-US" sz="1350" dirty="0">
                <a:solidFill>
                  <a:schemeClr val="bg2">
                    <a:lumMod val="25000"/>
                  </a:schemeClr>
                </a:solidFill>
                <a:latin typeface="Courier New" panose="02070309020205020404" pitchFamily="49" charset="0"/>
                <a:cs typeface="Courier New" panose="02070309020205020404" pitchFamily="49" charset="0"/>
              </a:rPr>
              <a:t>()</a:t>
            </a:r>
          </a:p>
        </p:txBody>
      </p:sp>
      <p:pic>
        <p:nvPicPr>
          <p:cNvPr id="3" name="Εικόνα 2">
            <a:extLst>
              <a:ext uri="{FF2B5EF4-FFF2-40B4-BE49-F238E27FC236}">
                <a16:creationId xmlns:a16="http://schemas.microsoft.com/office/drawing/2014/main" id="{C47DCD24-6AF8-4722-8438-191DE2EB6210}"/>
              </a:ext>
            </a:extLst>
          </p:cNvPr>
          <p:cNvPicPr>
            <a:picLocks noChangeAspect="1"/>
          </p:cNvPicPr>
          <p:nvPr/>
        </p:nvPicPr>
        <p:blipFill>
          <a:blip r:embed="rId5"/>
          <a:stretch>
            <a:fillRect/>
          </a:stretch>
        </p:blipFill>
        <p:spPr>
          <a:xfrm>
            <a:off x="1423888" y="4253653"/>
            <a:ext cx="5729305" cy="1663694"/>
          </a:xfrm>
          <a:prstGeom prst="rect">
            <a:avLst/>
          </a:prstGeom>
        </p:spPr>
      </p:pic>
      <p:pic>
        <p:nvPicPr>
          <p:cNvPr id="5" name="output">
            <a:hlinkClick r:id="" action="ppaction://media"/>
            <a:extLst>
              <a:ext uri="{FF2B5EF4-FFF2-40B4-BE49-F238E27FC236}">
                <a16:creationId xmlns:a16="http://schemas.microsoft.com/office/drawing/2014/main" id="{6A73BFA4-C783-4672-BB77-0E42CA005A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009417809"/>
      </p:ext>
    </p:extLst>
  </p:cSld>
  <p:clrMapOvr>
    <a:masterClrMapping/>
  </p:clrMapOvr>
  <mc:AlternateContent xmlns:mc="http://schemas.openxmlformats.org/markup-compatibility/2006" xmlns:p14="http://schemas.microsoft.com/office/powerpoint/2010/main">
    <mc:Choice Requires="p14">
      <p:transition spd="slow" p14:dur="2000" advTm="23256"/>
    </mc:Choice>
    <mc:Fallback xmlns="">
      <p:transition spd="slow" advTm="23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22894" objId="5"/>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Frames </a:t>
            </a:r>
            <a:r>
              <a:rPr lang="en-US" i="1" dirty="0" err="1"/>
              <a:t>groupby</a:t>
            </a:r>
            <a:r>
              <a:rPr lang="en-US" dirty="0"/>
              <a:t> method</a:t>
            </a:r>
          </a:p>
        </p:txBody>
      </p:sp>
      <p:sp>
        <p:nvSpPr>
          <p:cNvPr id="4" name="Slide Number Placeholder 3"/>
          <p:cNvSpPr>
            <a:spLocks noGrp="1"/>
          </p:cNvSpPr>
          <p:nvPr>
            <p:ph type="sldNum" sz="quarter" idx="12"/>
          </p:nvPr>
        </p:nvSpPr>
        <p:spPr/>
        <p:txBody>
          <a:bodyPr/>
          <a:lstStyle/>
          <a:p>
            <a:fld id="{B841CA95-E0BC-48B5-948A-ECC494EB4D84}" type="slidenum">
              <a:rPr lang="en-US" smtClean="0"/>
              <a:t>35</a:t>
            </a:fld>
            <a:endParaRPr lang="en-US"/>
          </a:p>
        </p:txBody>
      </p:sp>
      <p:sp>
        <p:nvSpPr>
          <p:cNvPr id="12" name="TextBox 11"/>
          <p:cNvSpPr txBox="1"/>
          <p:nvPr/>
        </p:nvSpPr>
        <p:spPr>
          <a:xfrm>
            <a:off x="753256" y="2367509"/>
            <a:ext cx="7813623" cy="672620"/>
          </a:xfrm>
          <a:prstGeom prst="rect">
            <a:avLst/>
          </a:prstGeom>
          <a:noFill/>
        </p:spPr>
        <p:txBody>
          <a:bodyPr wrap="square" rtlCol="0">
            <a:spAutoFit/>
          </a:bodyPr>
          <a:lstStyle/>
          <a:p>
            <a:pPr>
              <a:lnSpc>
                <a:spcPct val="250000"/>
              </a:lnSpc>
            </a:pPr>
            <a:r>
              <a:rPr lang="en-US" dirty="0"/>
              <a:t>Once </a:t>
            </a:r>
            <a:r>
              <a:rPr lang="en-US" dirty="0" err="1"/>
              <a:t>groupby</a:t>
            </a:r>
            <a:r>
              <a:rPr lang="en-US" dirty="0"/>
              <a:t> object is create we can calculate various statistics for each group:</a:t>
            </a:r>
          </a:p>
        </p:txBody>
      </p:sp>
      <p:sp>
        <p:nvSpPr>
          <p:cNvPr id="13" name="TextBox 12"/>
          <p:cNvSpPr txBox="1"/>
          <p:nvPr/>
        </p:nvSpPr>
        <p:spPr>
          <a:xfrm>
            <a:off x="100930" y="3073169"/>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198789" y="3047940"/>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 Calculate mean value for a specific numeric column per each group </a:t>
            </a:r>
            <a:r>
              <a:rPr lang="en-US" sz="1350" dirty="0" err="1">
                <a:solidFill>
                  <a:schemeClr val="bg2">
                    <a:lumMod val="25000"/>
                  </a:schemeClr>
                </a:solidFill>
                <a:latin typeface="Courier New" panose="02070309020205020404" pitchFamily="49" charset="0"/>
                <a:cs typeface="Courier New" panose="02070309020205020404" pitchFamily="49" charset="0"/>
              </a:rPr>
              <a:t>df.groupby</a:t>
            </a:r>
            <a:r>
              <a:rPr lang="en-US" sz="1350" dirty="0">
                <a:solidFill>
                  <a:schemeClr val="bg2">
                    <a:lumMod val="25000"/>
                  </a:schemeClr>
                </a:solidFill>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'medium'</a:t>
            </a:r>
            <a:r>
              <a:rPr lang="en-US" sz="1350" dirty="0">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a:t>
            </a:r>
            <a:r>
              <a:rPr lang="en-US" sz="1350" dirty="0" err="1">
                <a:solidFill>
                  <a:srgbClr val="C00000"/>
                </a:solidFill>
                <a:latin typeface="Courier New" panose="02070309020205020404" pitchFamily="49" charset="0"/>
                <a:cs typeface="Courier New" panose="02070309020205020404" pitchFamily="49" charset="0"/>
              </a:rPr>
              <a:t>item_width</a:t>
            </a:r>
            <a:r>
              <a:rPr lang="en-US" sz="1350" dirty="0">
                <a:solidFill>
                  <a:srgbClr val="C00000"/>
                </a:solidFill>
                <a:latin typeface="Courier New" panose="02070309020205020404" pitchFamily="49" charset="0"/>
                <a:cs typeface="Courier New" panose="02070309020205020404" pitchFamily="49" charset="0"/>
              </a:rPr>
              <a:t>'</a:t>
            </a:r>
            <a:r>
              <a:rPr lang="en-US" sz="1350" dirty="0">
                <a:latin typeface="Courier New" panose="02070309020205020404" pitchFamily="49" charset="0"/>
                <a:cs typeface="Courier New" panose="02070309020205020404" pitchFamily="49" charset="0"/>
              </a:rPr>
              <a:t>]].mean()</a:t>
            </a:r>
          </a:p>
        </p:txBody>
      </p:sp>
      <p:sp>
        <p:nvSpPr>
          <p:cNvPr id="3" name="Rectangle 2"/>
          <p:cNvSpPr/>
          <p:nvPr/>
        </p:nvSpPr>
        <p:spPr>
          <a:xfrm>
            <a:off x="1236685" y="5308885"/>
            <a:ext cx="7663304" cy="507831"/>
          </a:xfrm>
          <a:prstGeom prst="rect">
            <a:avLst/>
          </a:prstGeom>
        </p:spPr>
        <p:txBody>
          <a:bodyPr wrap="square">
            <a:spAutoFit/>
          </a:bodyPr>
          <a:lstStyle/>
          <a:p>
            <a:r>
              <a:rPr lang="en-US" sz="1350" i="1" dirty="0">
                <a:solidFill>
                  <a:schemeClr val="tx1">
                    <a:lumMod val="50000"/>
                    <a:lumOff val="50000"/>
                  </a:schemeClr>
                </a:solidFill>
              </a:rPr>
              <a:t>Note:</a:t>
            </a:r>
            <a:r>
              <a:rPr lang="en-US" sz="1350" dirty="0">
                <a:solidFill>
                  <a:schemeClr val="tx1">
                    <a:lumMod val="50000"/>
                    <a:lumOff val="50000"/>
                  </a:schemeClr>
                </a:solidFill>
              </a:rPr>
              <a:t> If single brackets are used to specify the column (e.g. '</a:t>
            </a:r>
            <a:r>
              <a:rPr lang="en-US" sz="1350" dirty="0" err="1">
                <a:solidFill>
                  <a:schemeClr val="tx1">
                    <a:lumMod val="50000"/>
                    <a:lumOff val="50000"/>
                  </a:schemeClr>
                </a:solidFill>
              </a:rPr>
              <a:t>item_width</a:t>
            </a:r>
            <a:r>
              <a:rPr lang="en-US" sz="1350" dirty="0">
                <a:solidFill>
                  <a:schemeClr val="tx1">
                    <a:lumMod val="50000"/>
                    <a:lumOff val="50000"/>
                  </a:schemeClr>
                </a:solidFill>
              </a:rPr>
              <a:t>), then the output is Pandas Series object. When double brackets are used the output is a Data Frame</a:t>
            </a:r>
          </a:p>
        </p:txBody>
      </p:sp>
      <p:pic>
        <p:nvPicPr>
          <p:cNvPr id="7" name="Εικόνα 6">
            <a:extLst>
              <a:ext uri="{FF2B5EF4-FFF2-40B4-BE49-F238E27FC236}">
                <a16:creationId xmlns:a16="http://schemas.microsoft.com/office/drawing/2014/main" id="{D7E06FAD-74D3-4FC3-B12E-34A732767F54}"/>
              </a:ext>
            </a:extLst>
          </p:cNvPr>
          <p:cNvPicPr>
            <a:picLocks noChangeAspect="1"/>
          </p:cNvPicPr>
          <p:nvPr/>
        </p:nvPicPr>
        <p:blipFill>
          <a:blip r:embed="rId5"/>
          <a:stretch>
            <a:fillRect/>
          </a:stretch>
        </p:blipFill>
        <p:spPr>
          <a:xfrm>
            <a:off x="2461442" y="3532688"/>
            <a:ext cx="3864769" cy="1693069"/>
          </a:xfrm>
          <a:prstGeom prst="rect">
            <a:avLst/>
          </a:prstGeom>
        </p:spPr>
      </p:pic>
      <p:pic>
        <p:nvPicPr>
          <p:cNvPr id="5" name="output">
            <a:hlinkClick r:id="" action="ppaction://media"/>
            <a:extLst>
              <a:ext uri="{FF2B5EF4-FFF2-40B4-BE49-F238E27FC236}">
                <a16:creationId xmlns:a16="http://schemas.microsoft.com/office/drawing/2014/main" id="{2EBEBCE3-EEA4-48BB-9F2A-28F1CFACCD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4011380642"/>
      </p:ext>
    </p:extLst>
  </p:cSld>
  <p:clrMapOvr>
    <a:masterClrMapping/>
  </p:clrMapOvr>
  <mc:AlternateContent xmlns:mc="http://schemas.openxmlformats.org/markup-compatibility/2006" xmlns:p14="http://schemas.microsoft.com/office/powerpoint/2010/main">
    <mc:Choice Requires="p14">
      <p:transition spd="slow" p14:dur="2000" advTm="39264"/>
    </mc:Choice>
    <mc:Fallback xmlns="">
      <p:transition spd="slow" advTm="39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39264" objId="5"/>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 filtering</a:t>
            </a:r>
          </a:p>
        </p:txBody>
      </p:sp>
      <p:sp>
        <p:nvSpPr>
          <p:cNvPr id="4" name="Slide Number Placeholder 3"/>
          <p:cNvSpPr>
            <a:spLocks noGrp="1"/>
          </p:cNvSpPr>
          <p:nvPr>
            <p:ph type="sldNum" sz="quarter" idx="12"/>
          </p:nvPr>
        </p:nvSpPr>
        <p:spPr/>
        <p:txBody>
          <a:bodyPr/>
          <a:lstStyle/>
          <a:p>
            <a:fld id="{B841CA95-E0BC-48B5-948A-ECC494EB4D84}" type="slidenum">
              <a:rPr lang="en-US" smtClean="0"/>
              <a:t>36</a:t>
            </a:fld>
            <a:endParaRPr lang="en-US"/>
          </a:p>
        </p:txBody>
      </p:sp>
      <p:sp>
        <p:nvSpPr>
          <p:cNvPr id="12" name="TextBox 11"/>
          <p:cNvSpPr txBox="1"/>
          <p:nvPr/>
        </p:nvSpPr>
        <p:spPr>
          <a:xfrm>
            <a:off x="753256" y="2367509"/>
            <a:ext cx="7813623" cy="1503617"/>
          </a:xfrm>
          <a:prstGeom prst="rect">
            <a:avLst/>
          </a:prstGeom>
          <a:noFill/>
        </p:spPr>
        <p:txBody>
          <a:bodyPr wrap="square" rtlCol="0">
            <a:spAutoFit/>
          </a:bodyPr>
          <a:lstStyle/>
          <a:p>
            <a:r>
              <a:rPr lang="en-US" dirty="0"/>
              <a:t>To subset the data we can apply Boolean indexing. This indexing is commonly known as a filter.  For example if we want to subset the rows in which the </a:t>
            </a:r>
            <a:r>
              <a:rPr lang="en-US" dirty="0" err="1"/>
              <a:t>item_width</a:t>
            </a:r>
            <a:r>
              <a:rPr lang="en-US" dirty="0"/>
              <a:t> value is greater than 13: </a:t>
            </a:r>
          </a:p>
          <a:p>
            <a:pPr>
              <a:lnSpc>
                <a:spcPct val="250000"/>
              </a:lnSpc>
            </a:pPr>
            <a:endParaRPr lang="en-US" dirty="0"/>
          </a:p>
        </p:txBody>
      </p:sp>
      <p:sp>
        <p:nvSpPr>
          <p:cNvPr id="13" name="TextBox 12"/>
          <p:cNvSpPr txBox="1"/>
          <p:nvPr/>
        </p:nvSpPr>
        <p:spPr>
          <a:xfrm>
            <a:off x="152267" y="3424547"/>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236685" y="3424547"/>
            <a:ext cx="7701200" cy="300082"/>
          </a:xfrm>
          <a:prstGeom prst="rect">
            <a:avLst/>
          </a:prstGeom>
          <a:noFill/>
          <a:ln>
            <a:solidFill>
              <a:schemeClr val="bg2">
                <a:lumMod val="90000"/>
              </a:schemeClr>
            </a:solidFill>
          </a:ln>
        </p:spPr>
        <p:txBody>
          <a:bodyPr wrap="square" rtlCol="0">
            <a:spAutoFit/>
          </a:bodyPr>
          <a:lstStyle/>
          <a:p>
            <a:r>
              <a:rPr lang="en-US" sz="1350" dirty="0" err="1">
                <a:solidFill>
                  <a:schemeClr val="bg2">
                    <a:lumMod val="25000"/>
                  </a:schemeClr>
                </a:solidFill>
                <a:latin typeface="Courier New" panose="02070309020205020404" pitchFamily="49" charset="0"/>
                <a:cs typeface="Courier New" panose="02070309020205020404" pitchFamily="49" charset="0"/>
              </a:rPr>
              <a:t>df_sub</a:t>
            </a:r>
            <a:r>
              <a:rPr lang="en-US" sz="1350" dirty="0">
                <a:solidFill>
                  <a:schemeClr val="bg2">
                    <a:lumMod val="25000"/>
                  </a:schemeClr>
                </a:solidFill>
                <a:latin typeface="Courier New" panose="02070309020205020404" pitchFamily="49" charset="0"/>
                <a:cs typeface="Courier New" panose="02070309020205020404" pitchFamily="49" charset="0"/>
              </a:rPr>
              <a:t> = data[ data[</a:t>
            </a:r>
            <a:r>
              <a:rPr lang="en-US" sz="1350" dirty="0">
                <a:solidFill>
                  <a:srgbClr val="C00000"/>
                </a:solidFill>
                <a:latin typeface="Courier New" panose="02070309020205020404" pitchFamily="49" charset="0"/>
                <a:cs typeface="Courier New" panose="02070309020205020404" pitchFamily="49" charset="0"/>
              </a:rPr>
              <a:t>'</a:t>
            </a:r>
            <a:r>
              <a:rPr lang="en-US" sz="1350" dirty="0" err="1">
                <a:solidFill>
                  <a:srgbClr val="C00000"/>
                </a:solidFill>
                <a:latin typeface="Courier New" panose="02070309020205020404" pitchFamily="49" charset="0"/>
                <a:cs typeface="Courier New" panose="02070309020205020404" pitchFamily="49" charset="0"/>
              </a:rPr>
              <a:t>item_width</a:t>
            </a:r>
            <a:r>
              <a:rPr lang="en-US" sz="1350" dirty="0">
                <a:solidFill>
                  <a:srgbClr val="C00000"/>
                </a:solidFill>
                <a:latin typeface="Courier New" panose="02070309020205020404" pitchFamily="49" charset="0"/>
                <a:cs typeface="Courier New" panose="02070309020205020404" pitchFamily="49" charset="0"/>
              </a:rPr>
              <a:t>'] </a:t>
            </a:r>
            <a:r>
              <a:rPr lang="en-US" sz="1350" dirty="0">
                <a:latin typeface="Courier New" panose="02070309020205020404" pitchFamily="49" charset="0"/>
                <a:cs typeface="Courier New" panose="02070309020205020404" pitchFamily="49" charset="0"/>
              </a:rPr>
              <a:t>&gt; 13 ]</a:t>
            </a:r>
          </a:p>
        </p:txBody>
      </p:sp>
      <p:sp>
        <p:nvSpPr>
          <p:cNvPr id="7" name="TextBox 6"/>
          <p:cNvSpPr txBox="1"/>
          <p:nvPr/>
        </p:nvSpPr>
        <p:spPr>
          <a:xfrm>
            <a:off x="173048" y="5268938"/>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8" name="TextBox 7"/>
          <p:cNvSpPr txBox="1"/>
          <p:nvPr/>
        </p:nvSpPr>
        <p:spPr>
          <a:xfrm>
            <a:off x="1257466" y="5268938"/>
            <a:ext cx="7701200" cy="300082"/>
          </a:xfrm>
          <a:prstGeom prst="rect">
            <a:avLst/>
          </a:prstGeom>
          <a:noFill/>
          <a:ln>
            <a:solidFill>
              <a:schemeClr val="bg2">
                <a:lumMod val="90000"/>
              </a:schemeClr>
            </a:solidFill>
          </a:ln>
        </p:spPr>
        <p:txBody>
          <a:bodyPr wrap="square" rtlCol="0">
            <a:spAutoFit/>
          </a:bodyPr>
          <a:lstStyle/>
          <a:p>
            <a:r>
              <a:rPr lang="en-US" sz="1350" dirty="0" err="1">
                <a:solidFill>
                  <a:schemeClr val="bg2">
                    <a:lumMod val="25000"/>
                  </a:schemeClr>
                </a:solidFill>
                <a:latin typeface="Courier New" panose="02070309020205020404" pitchFamily="49" charset="0"/>
                <a:cs typeface="Courier New" panose="02070309020205020404" pitchFamily="49" charset="0"/>
              </a:rPr>
              <a:t>df_f</a:t>
            </a:r>
            <a:r>
              <a:rPr lang="en-US" sz="1350" dirty="0">
                <a:solidFill>
                  <a:schemeClr val="bg2">
                    <a:lumMod val="25000"/>
                  </a:schemeClr>
                </a:solidFill>
                <a:latin typeface="Courier New" panose="02070309020205020404" pitchFamily="49" charset="0"/>
                <a:cs typeface="Courier New" panose="02070309020205020404" pitchFamily="49" charset="0"/>
              </a:rPr>
              <a:t> = data[ data[</a:t>
            </a:r>
            <a:r>
              <a:rPr lang="en-US" sz="1350" dirty="0">
                <a:solidFill>
                  <a:srgbClr val="C00000"/>
                </a:solidFill>
                <a:latin typeface="Courier New" panose="02070309020205020404" pitchFamily="49" charset="0"/>
                <a:cs typeface="Courier New" panose="02070309020205020404" pitchFamily="49" charset="0"/>
              </a:rPr>
              <a:t>'medium'] </a:t>
            </a:r>
            <a:r>
              <a:rPr lang="en-US" sz="1350" dirty="0">
                <a:latin typeface="Courier New" panose="02070309020205020404" pitchFamily="49" charset="0"/>
                <a:cs typeface="Courier New" panose="02070309020205020404" pitchFamily="49" charset="0"/>
              </a:rPr>
              <a:t>== </a:t>
            </a:r>
            <a:r>
              <a:rPr lang="en-US" sz="1350" dirty="0">
                <a:solidFill>
                  <a:srgbClr val="FF0000"/>
                </a:solidFill>
                <a:latin typeface="Courier New" panose="02070309020205020404" pitchFamily="49" charset="0"/>
                <a:cs typeface="Courier New" panose="02070309020205020404" pitchFamily="49" charset="0"/>
              </a:rPr>
              <a:t>'</a:t>
            </a:r>
            <a:r>
              <a:rPr lang="en-US" sz="1350" dirty="0">
                <a:solidFill>
                  <a:srgbClr val="FF0000"/>
                </a:solidFill>
                <a:latin typeface="Courier New" panose="02070309020205020404" pitchFamily="49" charset="0"/>
              </a:rPr>
              <a:t>gelatin silver print</a:t>
            </a:r>
            <a:r>
              <a:rPr lang="en-US" sz="1350" dirty="0">
                <a:solidFill>
                  <a:srgbClr val="C00000"/>
                </a:solidFill>
                <a:latin typeface="Courier New" panose="02070309020205020404" pitchFamily="49" charset="0"/>
                <a:cs typeface="Courier New" panose="02070309020205020404" pitchFamily="49" charset="0"/>
              </a:rPr>
              <a:t>' </a:t>
            </a:r>
            <a:r>
              <a:rPr lang="en-US" sz="1350" dirty="0">
                <a:latin typeface="Courier New" panose="02070309020205020404" pitchFamily="49" charset="0"/>
                <a:cs typeface="Courier New" panose="02070309020205020404" pitchFamily="49" charset="0"/>
              </a:rPr>
              <a:t>]</a:t>
            </a:r>
          </a:p>
        </p:txBody>
      </p:sp>
      <p:sp>
        <p:nvSpPr>
          <p:cNvPr id="9" name="TextBox 8"/>
          <p:cNvSpPr txBox="1"/>
          <p:nvPr/>
        </p:nvSpPr>
        <p:spPr>
          <a:xfrm>
            <a:off x="758450" y="4079412"/>
            <a:ext cx="7813623" cy="1200329"/>
          </a:xfrm>
          <a:prstGeom prst="rect">
            <a:avLst/>
          </a:prstGeom>
          <a:noFill/>
        </p:spPr>
        <p:txBody>
          <a:bodyPr wrap="square" rtlCol="0">
            <a:spAutoFit/>
          </a:bodyPr>
          <a:lstStyle/>
          <a:p>
            <a:r>
              <a:rPr lang="en-US" dirty="0"/>
              <a:t>Any Boolean operator can be used to subset the data: </a:t>
            </a:r>
          </a:p>
          <a:p>
            <a:r>
              <a:rPr lang="en-US" dirty="0"/>
              <a:t>&gt;   greater;     &gt;= greater or equal;</a:t>
            </a:r>
          </a:p>
          <a:p>
            <a:r>
              <a:rPr lang="en-US" dirty="0"/>
              <a:t>&lt;   less;           &lt;= less or equal;</a:t>
            </a:r>
          </a:p>
          <a:p>
            <a:r>
              <a:rPr lang="en-US" dirty="0"/>
              <a:t>== equal;        != not equal;  </a:t>
            </a:r>
          </a:p>
        </p:txBody>
      </p:sp>
      <p:pic>
        <p:nvPicPr>
          <p:cNvPr id="5" name="output">
            <a:hlinkClick r:id="" action="ppaction://media"/>
            <a:extLst>
              <a:ext uri="{FF2B5EF4-FFF2-40B4-BE49-F238E27FC236}">
                <a16:creationId xmlns:a16="http://schemas.microsoft.com/office/drawing/2014/main" id="{096F2C1D-B2D6-44AC-949E-F9737EC4C3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70616785"/>
      </p:ext>
    </p:extLst>
  </p:cSld>
  <p:clrMapOvr>
    <a:masterClrMapping/>
  </p:clrMapOvr>
  <mc:AlternateContent xmlns:mc="http://schemas.openxmlformats.org/markup-compatibility/2006" xmlns:p14="http://schemas.microsoft.com/office/powerpoint/2010/main">
    <mc:Choice Requires="p14">
      <p:transition spd="slow" p14:dur="2000" advTm="24453"/>
    </mc:Choice>
    <mc:Fallback xmlns="">
      <p:transition spd="slow" advTm="24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21745" objId="5"/>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Frames: Slicing</a:t>
            </a:r>
          </a:p>
        </p:txBody>
      </p:sp>
      <p:sp>
        <p:nvSpPr>
          <p:cNvPr id="4" name="Slide Number Placeholder 3"/>
          <p:cNvSpPr>
            <a:spLocks noGrp="1"/>
          </p:cNvSpPr>
          <p:nvPr>
            <p:ph type="sldNum" sz="quarter" idx="12"/>
          </p:nvPr>
        </p:nvSpPr>
        <p:spPr/>
        <p:txBody>
          <a:bodyPr/>
          <a:lstStyle/>
          <a:p>
            <a:fld id="{B841CA95-E0BC-48B5-948A-ECC494EB4D84}" type="slidenum">
              <a:rPr lang="en-US" smtClean="0"/>
              <a:t>37</a:t>
            </a:fld>
            <a:endParaRPr lang="en-US"/>
          </a:p>
        </p:txBody>
      </p:sp>
      <p:sp>
        <p:nvSpPr>
          <p:cNvPr id="12" name="TextBox 11"/>
          <p:cNvSpPr txBox="1"/>
          <p:nvPr/>
        </p:nvSpPr>
        <p:spPr>
          <a:xfrm>
            <a:off x="743317" y="2364197"/>
            <a:ext cx="7813623" cy="2031325"/>
          </a:xfrm>
          <a:prstGeom prst="rect">
            <a:avLst/>
          </a:prstGeom>
          <a:noFill/>
        </p:spPr>
        <p:txBody>
          <a:bodyPr wrap="square" rtlCol="0">
            <a:spAutoFit/>
          </a:bodyPr>
          <a:lstStyle/>
          <a:p>
            <a:r>
              <a:rPr lang="en-US" dirty="0"/>
              <a:t>There are a number of ways to subset the Data Frame:</a:t>
            </a:r>
          </a:p>
          <a:p>
            <a:pPr marL="600075" lvl="1" indent="-257175">
              <a:buFont typeface="Arial" panose="020B0604020202020204" pitchFamily="34" charset="0"/>
              <a:buChar char="•"/>
            </a:pPr>
            <a:r>
              <a:rPr lang="en-US" dirty="0"/>
              <a:t>one or more columns;</a:t>
            </a:r>
          </a:p>
          <a:p>
            <a:pPr marL="600075" lvl="1" indent="-257175">
              <a:buFont typeface="Arial" panose="020B0604020202020204" pitchFamily="34" charset="0"/>
              <a:buChar char="•"/>
            </a:pPr>
            <a:r>
              <a:rPr lang="en-US" dirty="0"/>
              <a:t>one or more rows;</a:t>
            </a:r>
          </a:p>
          <a:p>
            <a:pPr marL="600075" lvl="1" indent="-257175">
              <a:buFont typeface="Arial" panose="020B0604020202020204" pitchFamily="34" charset="0"/>
              <a:buChar char="•"/>
            </a:pPr>
            <a:r>
              <a:rPr lang="en-US" dirty="0"/>
              <a:t>a subset of rows and columns.</a:t>
            </a:r>
          </a:p>
          <a:p>
            <a:pPr marL="600075" lvl="1" indent="-257175">
              <a:buFont typeface="Arial" panose="020B0604020202020204" pitchFamily="34" charset="0"/>
              <a:buChar char="•"/>
            </a:pPr>
            <a:endParaRPr lang="en-US" dirty="0"/>
          </a:p>
          <a:p>
            <a:pPr marL="600075" lvl="1" indent="-257175">
              <a:buFont typeface="Arial" panose="020B0604020202020204" pitchFamily="34" charset="0"/>
              <a:buChar char="•"/>
            </a:pPr>
            <a:endParaRPr lang="en-US" dirty="0"/>
          </a:p>
          <a:p>
            <a:pPr lvl="1"/>
            <a:r>
              <a:rPr lang="en-US" dirty="0"/>
              <a:t>Rows and columns can be selected by their position or label </a:t>
            </a:r>
          </a:p>
        </p:txBody>
      </p:sp>
      <p:pic>
        <p:nvPicPr>
          <p:cNvPr id="3" name="output">
            <a:hlinkClick r:id="" action="ppaction://media"/>
            <a:extLst>
              <a:ext uri="{FF2B5EF4-FFF2-40B4-BE49-F238E27FC236}">
                <a16:creationId xmlns:a16="http://schemas.microsoft.com/office/drawing/2014/main" id="{EBBE0E23-B6E2-4B64-B777-C128EA918A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925203603"/>
      </p:ext>
    </p:extLst>
  </p:cSld>
  <p:clrMapOvr>
    <a:masterClrMapping/>
  </p:clrMapOvr>
  <mc:AlternateContent xmlns:mc="http://schemas.openxmlformats.org/markup-compatibility/2006" xmlns:p14="http://schemas.microsoft.com/office/powerpoint/2010/main">
    <mc:Choice Requires="p14">
      <p:transition spd="slow" p14:dur="2000" advTm="15720"/>
    </mc:Choice>
    <mc:Fallback xmlns="">
      <p:transition spd="slow" advTm="15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3799" objId="3"/>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Frames: Slicing</a:t>
            </a:r>
          </a:p>
        </p:txBody>
      </p:sp>
      <p:sp>
        <p:nvSpPr>
          <p:cNvPr id="4" name="Slide Number Placeholder 3"/>
          <p:cNvSpPr>
            <a:spLocks noGrp="1"/>
          </p:cNvSpPr>
          <p:nvPr>
            <p:ph type="sldNum" sz="quarter" idx="12"/>
          </p:nvPr>
        </p:nvSpPr>
        <p:spPr/>
        <p:txBody>
          <a:bodyPr/>
          <a:lstStyle/>
          <a:p>
            <a:fld id="{B841CA95-E0BC-48B5-948A-ECC494EB4D84}" type="slidenum">
              <a:rPr lang="en-US" smtClean="0"/>
              <a:t>38</a:t>
            </a:fld>
            <a:endParaRPr lang="en-US"/>
          </a:p>
        </p:txBody>
      </p:sp>
      <p:sp>
        <p:nvSpPr>
          <p:cNvPr id="12" name="TextBox 11"/>
          <p:cNvSpPr txBox="1"/>
          <p:nvPr/>
        </p:nvSpPr>
        <p:spPr>
          <a:xfrm>
            <a:off x="743317" y="2364197"/>
            <a:ext cx="7813623" cy="646331"/>
          </a:xfrm>
          <a:prstGeom prst="rect">
            <a:avLst/>
          </a:prstGeom>
          <a:noFill/>
        </p:spPr>
        <p:txBody>
          <a:bodyPr wrap="square" rtlCol="0">
            <a:spAutoFit/>
          </a:bodyPr>
          <a:lstStyle/>
          <a:p>
            <a:r>
              <a:rPr lang="en-US" dirty="0"/>
              <a:t>When selecting one column, it is possible to use single set of brackets, but the resulting object will be  a Series (not a </a:t>
            </a:r>
            <a:r>
              <a:rPr lang="en-US" dirty="0" err="1"/>
              <a:t>DataFrame</a:t>
            </a:r>
            <a:r>
              <a:rPr lang="en-US" dirty="0"/>
              <a:t>): </a:t>
            </a:r>
          </a:p>
        </p:txBody>
      </p:sp>
      <p:sp>
        <p:nvSpPr>
          <p:cNvPr id="13" name="TextBox 12"/>
          <p:cNvSpPr txBox="1"/>
          <p:nvPr/>
        </p:nvSpPr>
        <p:spPr>
          <a:xfrm>
            <a:off x="152267" y="3046752"/>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236685" y="3046753"/>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#Select column title:</a:t>
            </a:r>
          </a:p>
          <a:p>
            <a:r>
              <a:rPr lang="en-US" sz="1350" dirty="0">
                <a:solidFill>
                  <a:schemeClr val="bg2">
                    <a:lumMod val="25000"/>
                  </a:schemeClr>
                </a:solidFill>
                <a:latin typeface="Courier New" panose="02070309020205020404" pitchFamily="49" charset="0"/>
                <a:cs typeface="Courier New" panose="02070309020205020404" pitchFamily="49" charset="0"/>
              </a:rPr>
              <a:t>data</a:t>
            </a:r>
            <a:r>
              <a:rPr lang="en-US" sz="1350" dirty="0">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'title'</a:t>
            </a:r>
            <a:r>
              <a:rPr lang="en-US" sz="1350" dirty="0">
                <a:latin typeface="Courier New" panose="02070309020205020404" pitchFamily="49" charset="0"/>
                <a:cs typeface="Courier New" panose="02070309020205020404" pitchFamily="49" charset="0"/>
              </a:rPr>
              <a:t>]</a:t>
            </a:r>
          </a:p>
        </p:txBody>
      </p:sp>
      <p:sp>
        <p:nvSpPr>
          <p:cNvPr id="7" name="TextBox 6"/>
          <p:cNvSpPr txBox="1"/>
          <p:nvPr/>
        </p:nvSpPr>
        <p:spPr>
          <a:xfrm>
            <a:off x="738350" y="3916356"/>
            <a:ext cx="7813623" cy="646331"/>
          </a:xfrm>
          <a:prstGeom prst="rect">
            <a:avLst/>
          </a:prstGeom>
          <a:noFill/>
        </p:spPr>
        <p:txBody>
          <a:bodyPr wrap="square" rtlCol="0">
            <a:spAutoFit/>
          </a:bodyPr>
          <a:lstStyle/>
          <a:p>
            <a:r>
              <a:rPr lang="en-US" dirty="0"/>
              <a:t>When we need to select more than one column and/or make the output to be a </a:t>
            </a:r>
            <a:r>
              <a:rPr lang="en-US" dirty="0" err="1"/>
              <a:t>DataFrame</a:t>
            </a:r>
            <a:r>
              <a:rPr lang="en-US" dirty="0"/>
              <a:t>, we should use double brackets:</a:t>
            </a:r>
          </a:p>
        </p:txBody>
      </p:sp>
      <p:sp>
        <p:nvSpPr>
          <p:cNvPr id="8" name="TextBox 7"/>
          <p:cNvSpPr txBox="1"/>
          <p:nvPr/>
        </p:nvSpPr>
        <p:spPr>
          <a:xfrm>
            <a:off x="147300" y="4598911"/>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9" name="TextBox 8"/>
          <p:cNvSpPr txBox="1"/>
          <p:nvPr/>
        </p:nvSpPr>
        <p:spPr>
          <a:xfrm>
            <a:off x="1231718" y="4598911"/>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#Select column salary:</a:t>
            </a:r>
          </a:p>
          <a:p>
            <a:r>
              <a:rPr lang="en-US" sz="1350" dirty="0">
                <a:solidFill>
                  <a:schemeClr val="bg2">
                    <a:lumMod val="25000"/>
                  </a:schemeClr>
                </a:solidFill>
                <a:latin typeface="Courier New" panose="02070309020205020404" pitchFamily="49" charset="0"/>
                <a:cs typeface="Courier New" panose="02070309020205020404" pitchFamily="49" charset="0"/>
              </a:rPr>
              <a:t>data</a:t>
            </a:r>
            <a:r>
              <a:rPr lang="en-US" sz="1350" dirty="0">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'title'</a:t>
            </a:r>
            <a:r>
              <a:rPr lang="en-US" sz="1350" dirty="0">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a:t>
            </a:r>
            <a:r>
              <a:rPr lang="en-US" sz="1350" dirty="0" err="1">
                <a:solidFill>
                  <a:srgbClr val="C00000"/>
                </a:solidFill>
                <a:latin typeface="Courier New" panose="02070309020205020404" pitchFamily="49" charset="0"/>
                <a:cs typeface="Courier New" panose="02070309020205020404" pitchFamily="49" charset="0"/>
              </a:rPr>
              <a:t>item_width</a:t>
            </a:r>
            <a:r>
              <a:rPr lang="en-US" sz="1350" dirty="0">
                <a:solidFill>
                  <a:srgbClr val="C00000"/>
                </a:solidFill>
                <a:latin typeface="Courier New" panose="02070309020205020404" pitchFamily="49" charset="0"/>
                <a:cs typeface="Courier New" panose="02070309020205020404" pitchFamily="49" charset="0"/>
              </a:rPr>
              <a:t>'</a:t>
            </a:r>
            <a:r>
              <a:rPr lang="en-US" sz="1350" dirty="0">
                <a:latin typeface="Courier New" panose="02070309020205020404" pitchFamily="49" charset="0"/>
                <a:cs typeface="Courier New" panose="02070309020205020404" pitchFamily="49" charset="0"/>
              </a:rPr>
              <a:t>]]</a:t>
            </a:r>
          </a:p>
        </p:txBody>
      </p:sp>
      <p:pic>
        <p:nvPicPr>
          <p:cNvPr id="3" name="output">
            <a:hlinkClick r:id="" action="ppaction://media"/>
            <a:extLst>
              <a:ext uri="{FF2B5EF4-FFF2-40B4-BE49-F238E27FC236}">
                <a16:creationId xmlns:a16="http://schemas.microsoft.com/office/drawing/2014/main" id="{05F03286-579C-4D9D-A07D-54EF7AF481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90869229"/>
      </p:ext>
    </p:extLst>
  </p:cSld>
  <p:clrMapOvr>
    <a:masterClrMapping/>
  </p:clrMapOvr>
  <mc:AlternateContent xmlns:mc="http://schemas.openxmlformats.org/markup-compatibility/2006" xmlns:p14="http://schemas.microsoft.com/office/powerpoint/2010/main">
    <mc:Choice Requires="p14">
      <p:transition spd="slow" p14:dur="2000" advTm="17343"/>
    </mc:Choice>
    <mc:Fallback xmlns="">
      <p:transition spd="slow" advTm="17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6871" objId="3"/>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Frames: Selecting rows</a:t>
            </a:r>
          </a:p>
        </p:txBody>
      </p:sp>
      <p:sp>
        <p:nvSpPr>
          <p:cNvPr id="4" name="Slide Number Placeholder 3"/>
          <p:cNvSpPr>
            <a:spLocks noGrp="1"/>
          </p:cNvSpPr>
          <p:nvPr>
            <p:ph type="sldNum" sz="quarter" idx="12"/>
          </p:nvPr>
        </p:nvSpPr>
        <p:spPr/>
        <p:txBody>
          <a:bodyPr/>
          <a:lstStyle/>
          <a:p>
            <a:fld id="{B841CA95-E0BC-48B5-948A-ECC494EB4D84}" type="slidenum">
              <a:rPr lang="en-US" smtClean="0"/>
              <a:t>39</a:t>
            </a:fld>
            <a:endParaRPr lang="en-US"/>
          </a:p>
        </p:txBody>
      </p:sp>
      <p:sp>
        <p:nvSpPr>
          <p:cNvPr id="12" name="TextBox 11"/>
          <p:cNvSpPr txBox="1"/>
          <p:nvPr/>
        </p:nvSpPr>
        <p:spPr>
          <a:xfrm>
            <a:off x="743317" y="2364197"/>
            <a:ext cx="7813623" cy="369332"/>
          </a:xfrm>
          <a:prstGeom prst="rect">
            <a:avLst/>
          </a:prstGeom>
          <a:noFill/>
        </p:spPr>
        <p:txBody>
          <a:bodyPr wrap="square" rtlCol="0">
            <a:spAutoFit/>
          </a:bodyPr>
          <a:lstStyle/>
          <a:p>
            <a:r>
              <a:rPr lang="en-US" dirty="0"/>
              <a:t>If we need to select a range of rows, we can specify the range using ":" </a:t>
            </a:r>
          </a:p>
        </p:txBody>
      </p:sp>
      <p:sp>
        <p:nvSpPr>
          <p:cNvPr id="13" name="TextBox 12"/>
          <p:cNvSpPr txBox="1"/>
          <p:nvPr/>
        </p:nvSpPr>
        <p:spPr>
          <a:xfrm>
            <a:off x="152267" y="3046752"/>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236685" y="3046753"/>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#Select rows by their position:</a:t>
            </a:r>
          </a:p>
          <a:p>
            <a:r>
              <a:rPr lang="en-US" sz="1350" dirty="0">
                <a:solidFill>
                  <a:schemeClr val="bg2">
                    <a:lumMod val="25000"/>
                  </a:schemeClr>
                </a:solidFill>
                <a:latin typeface="Courier New" panose="02070309020205020404" pitchFamily="49" charset="0"/>
                <a:cs typeface="Courier New" panose="02070309020205020404" pitchFamily="49" charset="0"/>
              </a:rPr>
              <a:t>data</a:t>
            </a:r>
            <a:r>
              <a:rPr lang="en-US" sz="1350" dirty="0">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10:20</a:t>
            </a:r>
            <a:r>
              <a:rPr lang="en-US" sz="1350" dirty="0">
                <a:latin typeface="Courier New" panose="02070309020205020404" pitchFamily="49" charset="0"/>
                <a:cs typeface="Courier New" panose="02070309020205020404" pitchFamily="49" charset="0"/>
              </a:rPr>
              <a:t>]</a:t>
            </a:r>
          </a:p>
        </p:txBody>
      </p:sp>
      <p:sp>
        <p:nvSpPr>
          <p:cNvPr id="7" name="TextBox 6"/>
          <p:cNvSpPr txBox="1"/>
          <p:nvPr/>
        </p:nvSpPr>
        <p:spPr>
          <a:xfrm>
            <a:off x="738350" y="3916356"/>
            <a:ext cx="7813623" cy="1200329"/>
          </a:xfrm>
          <a:prstGeom prst="rect">
            <a:avLst/>
          </a:prstGeom>
          <a:noFill/>
        </p:spPr>
        <p:txBody>
          <a:bodyPr wrap="square" rtlCol="0">
            <a:spAutoFit/>
          </a:bodyPr>
          <a:lstStyle/>
          <a:p>
            <a:r>
              <a:rPr lang="en-US" dirty="0"/>
              <a:t>Notice that the first row has a position 0, and the last value in the range is omitted.</a:t>
            </a:r>
          </a:p>
          <a:p>
            <a:r>
              <a:rPr lang="en-US" dirty="0"/>
              <a:t>So for 0:10 range the first 10 rows are returned with the positions starting with 0 and ending with 9</a:t>
            </a:r>
          </a:p>
        </p:txBody>
      </p:sp>
      <p:pic>
        <p:nvPicPr>
          <p:cNvPr id="5" name="output">
            <a:hlinkClick r:id="" action="ppaction://media"/>
            <a:extLst>
              <a:ext uri="{FF2B5EF4-FFF2-40B4-BE49-F238E27FC236}">
                <a16:creationId xmlns:a16="http://schemas.microsoft.com/office/drawing/2014/main" id="{74C8F19D-1D95-40FD-9499-366DF6FFF8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11005476"/>
      </p:ext>
    </p:extLst>
  </p:cSld>
  <p:clrMapOvr>
    <a:masterClrMapping/>
  </p:clrMapOvr>
  <mc:AlternateContent xmlns:mc="http://schemas.openxmlformats.org/markup-compatibility/2006" xmlns:p14="http://schemas.microsoft.com/office/powerpoint/2010/main">
    <mc:Choice Requires="p14">
      <p:transition spd="slow" p14:dur="2000" advTm="21023"/>
    </mc:Choice>
    <mc:Fallback xmlns="">
      <p:transition spd="slow" advTm="21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21023" objId="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Terms and keywords</a:t>
            </a:r>
            <a:endParaRPr lang="el-GR" dirty="0"/>
          </a:p>
        </p:txBody>
      </p:sp>
      <p:sp>
        <p:nvSpPr>
          <p:cNvPr id="3" name="Θέση περιεχομένου 2"/>
          <p:cNvSpPr>
            <a:spLocks noGrp="1"/>
          </p:cNvSpPr>
          <p:nvPr>
            <p:ph idx="1"/>
          </p:nvPr>
        </p:nvSpPr>
        <p:spPr/>
        <p:txBody>
          <a:bodyPr/>
          <a:lstStyle/>
          <a:p>
            <a:pPr lvl="0" algn="just">
              <a:lnSpc>
                <a:spcPct val="114000"/>
              </a:lnSpc>
              <a:spcBef>
                <a:spcPts val="300"/>
              </a:spcBef>
              <a:spcAft>
                <a:spcPts val="300"/>
              </a:spcAft>
            </a:pPr>
            <a:r>
              <a:rPr lang="en-US" sz="1600" dirty="0" err="1">
                <a:solidFill>
                  <a:prstClr val="black"/>
                </a:solidFill>
              </a:rPr>
              <a:t>Github</a:t>
            </a:r>
            <a:endParaRPr lang="en-US" sz="1600" dirty="0">
              <a:solidFill>
                <a:prstClr val="black"/>
              </a:solidFill>
            </a:endParaRPr>
          </a:p>
          <a:p>
            <a:pPr lvl="1" algn="just">
              <a:lnSpc>
                <a:spcPct val="114000"/>
              </a:lnSpc>
              <a:spcBef>
                <a:spcPts val="300"/>
              </a:spcBef>
              <a:spcAft>
                <a:spcPts val="300"/>
              </a:spcAft>
            </a:pPr>
            <a:r>
              <a:rPr lang="en-US" sz="1400" dirty="0">
                <a:solidFill>
                  <a:prstClr val="black"/>
                </a:solidFill>
              </a:rPr>
              <a:t>GitHub is a platform for sharing and collaborating on code repositories. In a GitHub repository, the README functions as an overview of the repository and its contents. In the museum context, the README may act as a guide for how institutions have chosen to share their collections data. </a:t>
            </a:r>
          </a:p>
          <a:p>
            <a:pPr lvl="0" algn="just">
              <a:lnSpc>
                <a:spcPct val="114000"/>
              </a:lnSpc>
              <a:spcBef>
                <a:spcPts val="300"/>
              </a:spcBef>
              <a:spcAft>
                <a:spcPts val="300"/>
              </a:spcAft>
            </a:pPr>
            <a:r>
              <a:rPr lang="en-US" sz="1600" dirty="0" err="1">
                <a:solidFill>
                  <a:prstClr val="black"/>
                </a:solidFill>
              </a:rPr>
              <a:t>Colab</a:t>
            </a:r>
            <a:endParaRPr lang="en-US" sz="1600" dirty="0">
              <a:solidFill>
                <a:prstClr val="black"/>
              </a:solidFill>
            </a:endParaRPr>
          </a:p>
          <a:p>
            <a:pPr lvl="1" algn="just">
              <a:lnSpc>
                <a:spcPct val="114000"/>
              </a:lnSpc>
              <a:spcBef>
                <a:spcPts val="300"/>
              </a:spcBef>
              <a:spcAft>
                <a:spcPts val="300"/>
              </a:spcAft>
            </a:pPr>
            <a:r>
              <a:rPr lang="en-US" sz="1400" dirty="0">
                <a:solidFill>
                  <a:prstClr val="black"/>
                </a:solidFill>
              </a:rPr>
              <a:t>A free cloud service based on </a:t>
            </a:r>
            <a:r>
              <a:rPr lang="en-US" sz="1400" dirty="0" err="1">
                <a:solidFill>
                  <a:prstClr val="black"/>
                </a:solidFill>
              </a:rPr>
              <a:t>Jupyter</a:t>
            </a:r>
            <a:r>
              <a:rPr lang="en-US" sz="1400" dirty="0">
                <a:solidFill>
                  <a:prstClr val="black"/>
                </a:solidFill>
              </a:rPr>
              <a:t> Notebooks. One can write and execute python scripts, save and share the analyses, and access powerful computing resources, all for free from a web browser.</a:t>
            </a:r>
            <a:endParaRPr lang="el-GR" dirty="0"/>
          </a:p>
        </p:txBody>
      </p:sp>
      <p:pic>
        <p:nvPicPr>
          <p:cNvPr id="4" name="output">
            <a:hlinkClick r:id="" action="ppaction://media"/>
            <a:extLst>
              <a:ext uri="{FF2B5EF4-FFF2-40B4-BE49-F238E27FC236}">
                <a16:creationId xmlns:a16="http://schemas.microsoft.com/office/drawing/2014/main" id="{ABC02DCD-3806-4DE4-BC73-163F7384ED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557893100"/>
      </p:ext>
    </p:extLst>
  </p:cSld>
  <p:clrMapOvr>
    <a:masterClrMapping/>
  </p:clrMapOvr>
  <mc:AlternateContent xmlns:mc="http://schemas.openxmlformats.org/markup-compatibility/2006" xmlns:p14="http://schemas.microsoft.com/office/powerpoint/2010/main">
    <mc:Choice Requires="p14">
      <p:transition spd="slow" p14:dur="2000" advTm="45218"/>
    </mc:Choice>
    <mc:Fallback xmlns="">
      <p:transition spd="slow" advTm="45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45218" objId="4"/>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Frames: method </a:t>
            </a:r>
            <a:r>
              <a:rPr lang="en-US" dirty="0" err="1"/>
              <a:t>loc</a:t>
            </a:r>
            <a:endParaRPr lang="en-US" dirty="0"/>
          </a:p>
        </p:txBody>
      </p:sp>
      <p:sp>
        <p:nvSpPr>
          <p:cNvPr id="4" name="Slide Number Placeholder 3"/>
          <p:cNvSpPr>
            <a:spLocks noGrp="1"/>
          </p:cNvSpPr>
          <p:nvPr>
            <p:ph type="sldNum" sz="quarter" idx="12"/>
          </p:nvPr>
        </p:nvSpPr>
        <p:spPr/>
        <p:txBody>
          <a:bodyPr/>
          <a:lstStyle/>
          <a:p>
            <a:fld id="{B841CA95-E0BC-48B5-948A-ECC494EB4D84}" type="slidenum">
              <a:rPr lang="en-US" smtClean="0"/>
              <a:t>40</a:t>
            </a:fld>
            <a:endParaRPr lang="en-US"/>
          </a:p>
        </p:txBody>
      </p:sp>
      <p:sp>
        <p:nvSpPr>
          <p:cNvPr id="12" name="TextBox 11"/>
          <p:cNvSpPr txBox="1"/>
          <p:nvPr/>
        </p:nvSpPr>
        <p:spPr>
          <a:xfrm>
            <a:off x="743317" y="2364197"/>
            <a:ext cx="7813623" cy="369332"/>
          </a:xfrm>
          <a:prstGeom prst="rect">
            <a:avLst/>
          </a:prstGeom>
          <a:noFill/>
        </p:spPr>
        <p:txBody>
          <a:bodyPr wrap="square" rtlCol="0">
            <a:spAutoFit/>
          </a:bodyPr>
          <a:lstStyle/>
          <a:p>
            <a:r>
              <a:rPr lang="en-US" dirty="0"/>
              <a:t>If we need to select a range of rows, using their labels we can use method </a:t>
            </a:r>
            <a:r>
              <a:rPr lang="en-US" dirty="0" err="1"/>
              <a:t>loc</a:t>
            </a:r>
            <a:r>
              <a:rPr lang="en-US" dirty="0"/>
              <a:t>:</a:t>
            </a:r>
          </a:p>
        </p:txBody>
      </p:sp>
      <p:sp>
        <p:nvSpPr>
          <p:cNvPr id="13" name="TextBox 12"/>
          <p:cNvSpPr txBox="1"/>
          <p:nvPr/>
        </p:nvSpPr>
        <p:spPr>
          <a:xfrm>
            <a:off x="152267" y="3046752"/>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4" name="TextBox 13"/>
          <p:cNvSpPr txBox="1"/>
          <p:nvPr/>
        </p:nvSpPr>
        <p:spPr>
          <a:xfrm>
            <a:off x="1236685" y="3046753"/>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#Select rows by their labels:</a:t>
            </a:r>
          </a:p>
          <a:p>
            <a:r>
              <a:rPr lang="en-US" sz="1350" dirty="0" err="1">
                <a:solidFill>
                  <a:schemeClr val="bg2">
                    <a:lumMod val="25000"/>
                  </a:schemeClr>
                </a:solidFill>
                <a:latin typeface="Courier New" panose="02070309020205020404" pitchFamily="49" charset="0"/>
                <a:cs typeface="Courier New" panose="02070309020205020404" pitchFamily="49" charset="0"/>
              </a:rPr>
              <a:t>df_sub.loc</a:t>
            </a:r>
            <a:r>
              <a:rPr lang="en-US" sz="1350" dirty="0">
                <a:latin typeface="Courier New" panose="02070309020205020404" pitchFamily="49" charset="0"/>
                <a:cs typeface="Courier New" panose="02070309020205020404" pitchFamily="49" charset="0"/>
              </a:rPr>
              <a:t>[</a:t>
            </a:r>
            <a:r>
              <a:rPr lang="en-US" sz="1350" dirty="0">
                <a:solidFill>
                  <a:schemeClr val="accent6">
                    <a:lumMod val="75000"/>
                  </a:schemeClr>
                </a:solidFill>
                <a:latin typeface="Courier New" panose="02070309020205020404" pitchFamily="49" charset="0"/>
                <a:cs typeface="Courier New" panose="02070309020205020404" pitchFamily="49" charset="0"/>
              </a:rPr>
              <a:t>10:20</a:t>
            </a:r>
            <a:r>
              <a:rPr lang="en-US" sz="1350" dirty="0">
                <a:solidFill>
                  <a:srgbClr val="C00000"/>
                </a:solidFill>
                <a:latin typeface="Courier New" panose="02070309020205020404" pitchFamily="49" charset="0"/>
                <a:cs typeface="Courier New" panose="02070309020205020404" pitchFamily="49" charset="0"/>
              </a:rPr>
              <a:t>,</a:t>
            </a:r>
            <a:r>
              <a:rPr lang="en-US" sz="1350" dirty="0">
                <a:latin typeface="Courier New" panose="02070309020205020404" pitchFamily="49" charset="0"/>
                <a:cs typeface="Courier New" panose="02070309020205020404" pitchFamily="49" charset="0"/>
              </a:rPr>
              <a:t>[</a:t>
            </a:r>
            <a:r>
              <a:rPr lang="en-US" sz="1350" dirty="0">
                <a:solidFill>
                  <a:srgbClr val="C00000"/>
                </a:solidFill>
                <a:latin typeface="Courier New" panose="02070309020205020404" pitchFamily="49" charset="0"/>
                <a:cs typeface="Courier New" panose="02070309020205020404" pitchFamily="49" charset="0"/>
              </a:rPr>
              <a:t>'title','item_width','</a:t>
            </a:r>
            <a:r>
              <a:rPr lang="en-US" sz="1350" dirty="0" err="1">
                <a:solidFill>
                  <a:srgbClr val="C00000"/>
                </a:solidFill>
                <a:latin typeface="Courier New" panose="02070309020205020404" pitchFamily="49" charset="0"/>
                <a:cs typeface="Courier New" panose="02070309020205020404" pitchFamily="49" charset="0"/>
              </a:rPr>
              <a:t>item_heigth</a:t>
            </a:r>
            <a:r>
              <a:rPr lang="en-US" sz="1350" dirty="0">
                <a:solidFill>
                  <a:srgbClr val="C00000"/>
                </a:solidFill>
                <a:latin typeface="Courier New" panose="02070309020205020404" pitchFamily="49" charset="0"/>
                <a:cs typeface="Courier New" panose="02070309020205020404" pitchFamily="49" charset="0"/>
              </a:rPr>
              <a:t>'</a:t>
            </a:r>
            <a:r>
              <a:rPr lang="en-US" sz="1350" dirty="0">
                <a:latin typeface="Courier New" panose="02070309020205020404" pitchFamily="49" charset="0"/>
                <a:cs typeface="Courier New" panose="02070309020205020404" pitchFamily="49" charset="0"/>
              </a:rPr>
              <a:t>]]</a:t>
            </a:r>
          </a:p>
        </p:txBody>
      </p:sp>
      <p:pic>
        <p:nvPicPr>
          <p:cNvPr id="3" name="output">
            <a:hlinkClick r:id="" action="ppaction://media"/>
            <a:extLst>
              <a:ext uri="{FF2B5EF4-FFF2-40B4-BE49-F238E27FC236}">
                <a16:creationId xmlns:a16="http://schemas.microsoft.com/office/drawing/2014/main" id="{FBD8F922-7ED9-4D2D-96F6-481FD8C0AB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483466351"/>
      </p:ext>
    </p:extLst>
  </p:cSld>
  <p:clrMapOvr>
    <a:masterClrMapping/>
  </p:clrMapOvr>
  <mc:AlternateContent xmlns:mc="http://schemas.openxmlformats.org/markup-compatibility/2006" xmlns:p14="http://schemas.microsoft.com/office/powerpoint/2010/main">
    <mc:Choice Requires="p14">
      <p:transition spd="slow" p14:dur="2000" advTm="7871"/>
    </mc:Choice>
    <mc:Fallback xmlns="">
      <p:transition spd="slow" advTm="7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6453" objId="3"/>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Frames: method </a:t>
            </a:r>
            <a:r>
              <a:rPr lang="en-US" dirty="0" err="1"/>
              <a:t>iloc</a:t>
            </a:r>
            <a:r>
              <a:rPr lang="en-US" dirty="0"/>
              <a:t> (summary)</a:t>
            </a:r>
          </a:p>
        </p:txBody>
      </p:sp>
      <p:sp>
        <p:nvSpPr>
          <p:cNvPr id="4" name="Slide Number Placeholder 3"/>
          <p:cNvSpPr>
            <a:spLocks noGrp="1"/>
          </p:cNvSpPr>
          <p:nvPr>
            <p:ph type="sldNum" sz="quarter" idx="12"/>
          </p:nvPr>
        </p:nvSpPr>
        <p:spPr/>
        <p:txBody>
          <a:bodyPr/>
          <a:lstStyle/>
          <a:p>
            <a:fld id="{B841CA95-E0BC-48B5-948A-ECC494EB4D84}" type="slidenum">
              <a:rPr lang="en-US" smtClean="0"/>
              <a:t>41</a:t>
            </a:fld>
            <a:endParaRPr lang="en-US"/>
          </a:p>
        </p:txBody>
      </p:sp>
      <p:sp>
        <p:nvSpPr>
          <p:cNvPr id="14" name="TextBox 13"/>
          <p:cNvSpPr txBox="1"/>
          <p:nvPr/>
        </p:nvSpPr>
        <p:spPr>
          <a:xfrm>
            <a:off x="628651" y="2205088"/>
            <a:ext cx="7701200" cy="923330"/>
          </a:xfrm>
          <a:prstGeom prst="rect">
            <a:avLst/>
          </a:prstGeom>
          <a:noFill/>
          <a:ln>
            <a:solidFill>
              <a:schemeClr val="bg2">
                <a:lumMod val="90000"/>
              </a:schemeClr>
            </a:solidFill>
          </a:ln>
        </p:spPr>
        <p:txBody>
          <a:bodyPr wrap="square" rtlCol="0">
            <a:spAutoFit/>
          </a:bodyPr>
          <a:lstStyle/>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a:t>
            </a:r>
            <a:r>
              <a:rPr lang="en-US" sz="1350" dirty="0">
                <a:solidFill>
                  <a:schemeClr val="accent6">
                    <a:lumMod val="75000"/>
                  </a:schemeClr>
                </a:solidFill>
                <a:latin typeface="Courier New" panose="02070309020205020404" pitchFamily="49" charset="0"/>
                <a:cs typeface="Courier New" panose="02070309020205020404" pitchFamily="49" charset="0"/>
              </a:rPr>
              <a:t>0</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 First row of a data frame</a:t>
            </a:r>
          </a:p>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a:t>
            </a:r>
            <a:r>
              <a:rPr lang="en-US" sz="1350" i="1" dirty="0">
                <a:solidFill>
                  <a:schemeClr val="accent6">
                    <a:lumMod val="75000"/>
                  </a:schemeClr>
                </a:solidFill>
                <a:latin typeface="Courier New" panose="02070309020205020404" pitchFamily="49" charset="0"/>
                <a:cs typeface="Courier New" panose="02070309020205020404" pitchFamily="49" charset="0"/>
              </a:rPr>
              <a:t>i</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#(i+1)</a:t>
            </a:r>
            <a:r>
              <a:rPr lang="en-US" sz="1350" i="1" dirty="0" err="1">
                <a:solidFill>
                  <a:schemeClr val="accent1">
                    <a:lumMod val="75000"/>
                  </a:schemeClr>
                </a:solidFill>
                <a:latin typeface="Courier New" panose="02070309020205020404" pitchFamily="49" charset="0"/>
                <a:cs typeface="Courier New" panose="02070309020205020404" pitchFamily="49" charset="0"/>
              </a:rPr>
              <a:t>th</a:t>
            </a:r>
            <a:r>
              <a:rPr lang="en-US" sz="1350" i="1" dirty="0">
                <a:solidFill>
                  <a:schemeClr val="accent1">
                    <a:lumMod val="75000"/>
                  </a:schemeClr>
                </a:solidFill>
                <a:latin typeface="Courier New" panose="02070309020205020404" pitchFamily="49" charset="0"/>
                <a:cs typeface="Courier New" panose="02070309020205020404" pitchFamily="49" charset="0"/>
              </a:rPr>
              <a:t> row </a:t>
            </a:r>
          </a:p>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a:t>
            </a:r>
            <a:r>
              <a:rPr lang="en-US" sz="1350" dirty="0">
                <a:solidFill>
                  <a:schemeClr val="accent6">
                    <a:lumMod val="75000"/>
                  </a:schemeClr>
                </a:solidFill>
                <a:latin typeface="Courier New" panose="02070309020205020404" pitchFamily="49" charset="0"/>
                <a:cs typeface="Courier New" panose="02070309020205020404" pitchFamily="49" charset="0"/>
              </a:rPr>
              <a:t>-1</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 Last row </a:t>
            </a:r>
          </a:p>
          <a:p>
            <a:endParaRPr lang="en-US" sz="1350" dirty="0">
              <a:latin typeface="Courier New" panose="02070309020205020404" pitchFamily="49" charset="0"/>
              <a:cs typeface="Courier New" panose="02070309020205020404" pitchFamily="49" charset="0"/>
            </a:endParaRPr>
          </a:p>
        </p:txBody>
      </p:sp>
      <p:sp>
        <p:nvSpPr>
          <p:cNvPr id="9" name="TextBox 8"/>
          <p:cNvSpPr txBox="1"/>
          <p:nvPr/>
        </p:nvSpPr>
        <p:spPr>
          <a:xfrm>
            <a:off x="626052" y="3309128"/>
            <a:ext cx="7701200" cy="715581"/>
          </a:xfrm>
          <a:prstGeom prst="rect">
            <a:avLst/>
          </a:prstGeom>
          <a:noFill/>
          <a:ln>
            <a:solidFill>
              <a:schemeClr val="bg2">
                <a:lumMod val="90000"/>
              </a:schemeClr>
            </a:solidFill>
          </a:ln>
        </p:spPr>
        <p:txBody>
          <a:bodyPr wrap="square" rtlCol="0">
            <a:spAutoFit/>
          </a:bodyPr>
          <a:lstStyle/>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 </a:t>
            </a:r>
            <a:r>
              <a:rPr lang="en-US" sz="1350" dirty="0">
                <a:solidFill>
                  <a:schemeClr val="accent6">
                    <a:lumMod val="75000"/>
                  </a:schemeClr>
                </a:solidFill>
                <a:latin typeface="Courier New" panose="02070309020205020404" pitchFamily="49" charset="0"/>
                <a:cs typeface="Courier New" panose="02070309020205020404" pitchFamily="49" charset="0"/>
              </a:rPr>
              <a:t>0</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 First column</a:t>
            </a:r>
          </a:p>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 </a:t>
            </a:r>
            <a:r>
              <a:rPr lang="en-US" sz="1350" dirty="0">
                <a:solidFill>
                  <a:schemeClr val="accent6">
                    <a:lumMod val="75000"/>
                  </a:schemeClr>
                </a:solidFill>
                <a:latin typeface="Courier New" panose="02070309020205020404" pitchFamily="49" charset="0"/>
                <a:cs typeface="Courier New" panose="02070309020205020404" pitchFamily="49" charset="0"/>
              </a:rPr>
              <a:t>-1</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 Last column </a:t>
            </a:r>
          </a:p>
          <a:p>
            <a:endParaRPr lang="en-US" sz="1350" dirty="0">
              <a:latin typeface="Courier New" panose="02070309020205020404" pitchFamily="49" charset="0"/>
              <a:cs typeface="Courier New" panose="02070309020205020404" pitchFamily="49" charset="0"/>
            </a:endParaRPr>
          </a:p>
        </p:txBody>
      </p:sp>
      <p:sp>
        <p:nvSpPr>
          <p:cNvPr id="10" name="TextBox 9"/>
          <p:cNvSpPr txBox="1"/>
          <p:nvPr/>
        </p:nvSpPr>
        <p:spPr>
          <a:xfrm>
            <a:off x="626052" y="4298863"/>
            <a:ext cx="7701200" cy="1338828"/>
          </a:xfrm>
          <a:prstGeom prst="rect">
            <a:avLst/>
          </a:prstGeom>
          <a:noFill/>
          <a:ln>
            <a:solidFill>
              <a:schemeClr val="bg2">
                <a:lumMod val="90000"/>
              </a:schemeClr>
            </a:solidFill>
          </a:ln>
        </p:spPr>
        <p:txBody>
          <a:bodyPr wrap="square" rtlCol="0">
            <a:spAutoFit/>
          </a:bodyPr>
          <a:lstStyle/>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a:t>
            </a:r>
            <a:r>
              <a:rPr lang="en-US" sz="1350" dirty="0">
                <a:solidFill>
                  <a:schemeClr val="accent6">
                    <a:lumMod val="75000"/>
                  </a:schemeClr>
                </a:solidFill>
                <a:latin typeface="Courier New" panose="02070309020205020404" pitchFamily="49" charset="0"/>
                <a:cs typeface="Courier New" panose="02070309020205020404" pitchFamily="49" charset="0"/>
              </a:rPr>
              <a:t>0:7</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#First 7 rows </a:t>
            </a:r>
          </a:p>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a:t>
            </a:r>
            <a:r>
              <a:rPr lang="en-US" sz="1350" i="1" dirty="0">
                <a:solidFill>
                  <a:schemeClr val="accent6">
                    <a:lumMod val="75000"/>
                  </a:schemeClr>
                </a:solidFill>
                <a:latin typeface="Courier New" panose="02070309020205020404" pitchFamily="49" charset="0"/>
                <a:cs typeface="Courier New" panose="02070309020205020404" pitchFamily="49" charset="0"/>
              </a:rPr>
              <a:t>:, 0:2</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#First 2 columns</a:t>
            </a:r>
          </a:p>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a:t>
            </a:r>
            <a:r>
              <a:rPr lang="en-US" sz="1350" i="1" dirty="0">
                <a:solidFill>
                  <a:schemeClr val="accent6">
                    <a:lumMod val="75000"/>
                  </a:schemeClr>
                </a:solidFill>
                <a:latin typeface="Courier New" panose="02070309020205020404" pitchFamily="49" charset="0"/>
                <a:cs typeface="Courier New" panose="02070309020205020404" pitchFamily="49" charset="0"/>
              </a:rPr>
              <a:t>1:3, 0:2</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#Second through third rows and first 2 columns</a:t>
            </a:r>
          </a:p>
          <a:p>
            <a:r>
              <a:rPr lang="en-US" sz="1350" dirty="0" err="1">
                <a:solidFill>
                  <a:schemeClr val="bg2">
                    <a:lumMod val="25000"/>
                  </a:schemeClr>
                </a:solidFill>
                <a:latin typeface="Courier New" panose="02070309020205020404" pitchFamily="49" charset="0"/>
                <a:cs typeface="Courier New" panose="02070309020205020404" pitchFamily="49" charset="0"/>
              </a:rPr>
              <a:t>data.iloc</a:t>
            </a:r>
            <a:r>
              <a:rPr lang="en-US" sz="1350" dirty="0">
                <a:latin typeface="Courier New" panose="02070309020205020404" pitchFamily="49" charset="0"/>
                <a:cs typeface="Courier New" panose="02070309020205020404" pitchFamily="49" charset="0"/>
              </a:rPr>
              <a:t>[[</a:t>
            </a:r>
            <a:r>
              <a:rPr lang="en-US" sz="1350" i="1" dirty="0">
                <a:solidFill>
                  <a:schemeClr val="accent6">
                    <a:lumMod val="75000"/>
                  </a:schemeClr>
                </a:solidFill>
                <a:latin typeface="Courier New" panose="02070309020205020404" pitchFamily="49" charset="0"/>
                <a:cs typeface="Courier New" panose="02070309020205020404" pitchFamily="49" charset="0"/>
              </a:rPr>
              <a:t>0,5</a:t>
            </a:r>
            <a:r>
              <a:rPr lang="en-US" sz="1350" dirty="0">
                <a:latin typeface="Courier New" panose="02070309020205020404" pitchFamily="49" charset="0"/>
                <a:cs typeface="Courier New" panose="02070309020205020404" pitchFamily="49" charset="0"/>
              </a:rPr>
              <a:t>]</a:t>
            </a:r>
            <a:r>
              <a:rPr lang="en-US" sz="1350" i="1" dirty="0">
                <a:solidFill>
                  <a:schemeClr val="accent6">
                    <a:lumMod val="75000"/>
                  </a:schemeClr>
                </a:solidFill>
                <a:latin typeface="Courier New" panose="02070309020205020404" pitchFamily="49" charset="0"/>
                <a:cs typeface="Courier New" panose="02070309020205020404" pitchFamily="49" charset="0"/>
              </a:rPr>
              <a:t>, </a:t>
            </a:r>
            <a:r>
              <a:rPr lang="en-US" sz="1350" dirty="0">
                <a:latin typeface="Courier New" panose="02070309020205020404" pitchFamily="49" charset="0"/>
                <a:cs typeface="Courier New" panose="02070309020205020404" pitchFamily="49" charset="0"/>
              </a:rPr>
              <a:t>[</a:t>
            </a:r>
            <a:r>
              <a:rPr lang="en-US" sz="1350" i="1" dirty="0">
                <a:solidFill>
                  <a:schemeClr val="accent6">
                    <a:lumMod val="75000"/>
                  </a:schemeClr>
                </a:solidFill>
                <a:latin typeface="Courier New" panose="02070309020205020404" pitchFamily="49" charset="0"/>
                <a:cs typeface="Courier New" panose="02070309020205020404" pitchFamily="49" charset="0"/>
              </a:rPr>
              <a:t>1,3</a:t>
            </a:r>
            <a:r>
              <a:rPr lang="en-US" sz="1350" dirty="0">
                <a:latin typeface="Courier New" panose="02070309020205020404" pitchFamily="49" charset="0"/>
                <a:cs typeface="Courier New" panose="02070309020205020404" pitchFamily="49" charset="0"/>
              </a:rPr>
              <a:t>]]  </a:t>
            </a:r>
            <a:r>
              <a:rPr lang="en-US" sz="1350" i="1" dirty="0">
                <a:solidFill>
                  <a:schemeClr val="accent1">
                    <a:lumMod val="75000"/>
                  </a:schemeClr>
                </a:solidFill>
                <a:latin typeface="Courier New" panose="02070309020205020404" pitchFamily="49" charset="0"/>
                <a:cs typeface="Courier New" panose="02070309020205020404" pitchFamily="49" charset="0"/>
              </a:rPr>
              <a:t>#1</a:t>
            </a:r>
            <a:r>
              <a:rPr lang="en-US" sz="1350" i="1" baseline="30000" dirty="0">
                <a:solidFill>
                  <a:schemeClr val="accent1">
                    <a:lumMod val="75000"/>
                  </a:schemeClr>
                </a:solidFill>
                <a:latin typeface="Courier New" panose="02070309020205020404" pitchFamily="49" charset="0"/>
                <a:cs typeface="Courier New" panose="02070309020205020404" pitchFamily="49" charset="0"/>
              </a:rPr>
              <a:t>st</a:t>
            </a:r>
            <a:r>
              <a:rPr lang="en-US" sz="1350" i="1" dirty="0">
                <a:solidFill>
                  <a:schemeClr val="accent1">
                    <a:lumMod val="75000"/>
                  </a:schemeClr>
                </a:solidFill>
                <a:latin typeface="Courier New" panose="02070309020205020404" pitchFamily="49" charset="0"/>
                <a:cs typeface="Courier New" panose="02070309020205020404" pitchFamily="49" charset="0"/>
              </a:rPr>
              <a:t> and 6</a:t>
            </a:r>
            <a:r>
              <a:rPr lang="en-US" sz="1350" i="1" baseline="30000" dirty="0">
                <a:solidFill>
                  <a:schemeClr val="accent1">
                    <a:lumMod val="75000"/>
                  </a:schemeClr>
                </a:solidFill>
                <a:latin typeface="Courier New" panose="02070309020205020404" pitchFamily="49" charset="0"/>
                <a:cs typeface="Courier New" panose="02070309020205020404" pitchFamily="49" charset="0"/>
              </a:rPr>
              <a:t>th</a:t>
            </a:r>
            <a:r>
              <a:rPr lang="en-US" sz="1350" i="1" dirty="0">
                <a:solidFill>
                  <a:schemeClr val="accent1">
                    <a:lumMod val="75000"/>
                  </a:schemeClr>
                </a:solidFill>
                <a:latin typeface="Courier New" panose="02070309020205020404" pitchFamily="49" charset="0"/>
                <a:cs typeface="Courier New" panose="02070309020205020404" pitchFamily="49" charset="0"/>
              </a:rPr>
              <a:t> rows and 2</a:t>
            </a:r>
            <a:r>
              <a:rPr lang="en-US" sz="1350" i="1" baseline="30000" dirty="0">
                <a:solidFill>
                  <a:schemeClr val="accent1">
                    <a:lumMod val="75000"/>
                  </a:schemeClr>
                </a:solidFill>
                <a:latin typeface="Courier New" panose="02070309020205020404" pitchFamily="49" charset="0"/>
                <a:cs typeface="Courier New" panose="02070309020205020404" pitchFamily="49" charset="0"/>
              </a:rPr>
              <a:t>nd</a:t>
            </a:r>
            <a:r>
              <a:rPr lang="en-US" sz="1350" i="1" dirty="0">
                <a:solidFill>
                  <a:schemeClr val="accent1">
                    <a:lumMod val="75000"/>
                  </a:schemeClr>
                </a:solidFill>
                <a:latin typeface="Courier New" panose="02070309020205020404" pitchFamily="49" charset="0"/>
                <a:cs typeface="Courier New" panose="02070309020205020404" pitchFamily="49" charset="0"/>
              </a:rPr>
              <a:t> and 4</a:t>
            </a:r>
            <a:r>
              <a:rPr lang="en-US" sz="1350" i="1" baseline="30000" dirty="0">
                <a:solidFill>
                  <a:schemeClr val="accent1">
                    <a:lumMod val="75000"/>
                  </a:schemeClr>
                </a:solidFill>
                <a:latin typeface="Courier New" panose="02070309020205020404" pitchFamily="49" charset="0"/>
                <a:cs typeface="Courier New" panose="02070309020205020404" pitchFamily="49" charset="0"/>
              </a:rPr>
              <a:t>th</a:t>
            </a:r>
            <a:r>
              <a:rPr lang="en-US" sz="1350" i="1" dirty="0">
                <a:solidFill>
                  <a:schemeClr val="accent1">
                    <a:lumMod val="75000"/>
                  </a:schemeClr>
                </a:solidFill>
                <a:latin typeface="Courier New" panose="02070309020205020404" pitchFamily="49" charset="0"/>
                <a:cs typeface="Courier New" panose="02070309020205020404" pitchFamily="49" charset="0"/>
              </a:rPr>
              <a:t> columns</a:t>
            </a:r>
          </a:p>
          <a:p>
            <a:endParaRPr lang="en-US" sz="1350" i="1" dirty="0">
              <a:solidFill>
                <a:schemeClr val="accent1">
                  <a:lumMod val="75000"/>
                </a:schemeClr>
              </a:solidFill>
              <a:latin typeface="Courier New" panose="02070309020205020404" pitchFamily="49" charset="0"/>
              <a:cs typeface="Courier New" panose="02070309020205020404" pitchFamily="49" charset="0"/>
            </a:endParaRPr>
          </a:p>
          <a:p>
            <a:endParaRPr lang="en-US" sz="1350" dirty="0">
              <a:latin typeface="Courier New" panose="02070309020205020404" pitchFamily="49" charset="0"/>
              <a:cs typeface="Courier New" panose="02070309020205020404" pitchFamily="49" charset="0"/>
            </a:endParaRPr>
          </a:p>
        </p:txBody>
      </p:sp>
      <p:pic>
        <p:nvPicPr>
          <p:cNvPr id="5" name="output">
            <a:hlinkClick r:id="" action="ppaction://media"/>
            <a:extLst>
              <a:ext uri="{FF2B5EF4-FFF2-40B4-BE49-F238E27FC236}">
                <a16:creationId xmlns:a16="http://schemas.microsoft.com/office/drawing/2014/main" id="{45F2CC54-56A7-4959-9A42-293B98C0BB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886444997"/>
      </p:ext>
    </p:extLst>
  </p:cSld>
  <p:clrMapOvr>
    <a:masterClrMapping/>
  </p:clrMapOvr>
  <mc:AlternateContent xmlns:mc="http://schemas.openxmlformats.org/markup-compatibility/2006" xmlns:p14="http://schemas.microsoft.com/office/powerpoint/2010/main">
    <mc:Choice Requires="p14">
      <p:transition spd="slow" p14:dur="2000" advTm="17447"/>
    </mc:Choice>
    <mc:Fallback xmlns="">
      <p:transition spd="slow" advTm="17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17063" objId="5"/>
      </p14:showEvtLst>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Frames: Sorting</a:t>
            </a:r>
          </a:p>
        </p:txBody>
      </p:sp>
      <p:sp>
        <p:nvSpPr>
          <p:cNvPr id="4" name="Slide Number Placeholder 3"/>
          <p:cNvSpPr>
            <a:spLocks noGrp="1"/>
          </p:cNvSpPr>
          <p:nvPr>
            <p:ph type="sldNum" sz="quarter" idx="12"/>
          </p:nvPr>
        </p:nvSpPr>
        <p:spPr/>
        <p:txBody>
          <a:bodyPr/>
          <a:lstStyle/>
          <a:p>
            <a:fld id="{B841CA95-E0BC-48B5-948A-ECC494EB4D84}" type="slidenum">
              <a:rPr lang="en-US" smtClean="0"/>
              <a:t>42</a:t>
            </a:fld>
            <a:endParaRPr lang="en-US"/>
          </a:p>
        </p:txBody>
      </p:sp>
      <p:sp>
        <p:nvSpPr>
          <p:cNvPr id="7" name="TextBox 6"/>
          <p:cNvSpPr txBox="1"/>
          <p:nvPr/>
        </p:nvSpPr>
        <p:spPr>
          <a:xfrm>
            <a:off x="743317" y="2364197"/>
            <a:ext cx="7813623" cy="646331"/>
          </a:xfrm>
          <a:prstGeom prst="rect">
            <a:avLst/>
          </a:prstGeom>
          <a:noFill/>
        </p:spPr>
        <p:txBody>
          <a:bodyPr wrap="square" rtlCol="0">
            <a:spAutoFit/>
          </a:bodyPr>
          <a:lstStyle/>
          <a:p>
            <a:r>
              <a:rPr lang="en-US" dirty="0"/>
              <a:t>We can sort the data by a value in the column. By default the sorting will occur in ascending order and a new data frame is return. </a:t>
            </a:r>
          </a:p>
        </p:txBody>
      </p:sp>
      <p:sp>
        <p:nvSpPr>
          <p:cNvPr id="8" name="TextBox 7"/>
          <p:cNvSpPr txBox="1"/>
          <p:nvPr/>
        </p:nvSpPr>
        <p:spPr>
          <a:xfrm>
            <a:off x="152267" y="3218202"/>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1" name="TextBox 10"/>
          <p:cNvSpPr txBox="1"/>
          <p:nvPr/>
        </p:nvSpPr>
        <p:spPr>
          <a:xfrm>
            <a:off x="1236685" y="3218203"/>
            <a:ext cx="7701200" cy="507831"/>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 Create a new data frame from the original sorted by the column Salary</a:t>
            </a:r>
          </a:p>
          <a:p>
            <a:r>
              <a:rPr lang="en-US" sz="1350" dirty="0" err="1">
                <a:solidFill>
                  <a:schemeClr val="bg2">
                    <a:lumMod val="25000"/>
                  </a:schemeClr>
                </a:solidFill>
                <a:latin typeface="Courier New" panose="02070309020205020404" pitchFamily="49" charset="0"/>
                <a:cs typeface="Courier New" panose="02070309020205020404" pitchFamily="49" charset="0"/>
              </a:rPr>
              <a:t>df_sorted</a:t>
            </a:r>
            <a:r>
              <a:rPr lang="en-US" sz="1350" dirty="0">
                <a:solidFill>
                  <a:schemeClr val="bg2">
                    <a:lumMod val="25000"/>
                  </a:schemeClr>
                </a:solidFill>
                <a:latin typeface="Courier New" panose="02070309020205020404" pitchFamily="49" charset="0"/>
                <a:cs typeface="Courier New" panose="02070309020205020404" pitchFamily="49" charset="0"/>
              </a:rPr>
              <a:t> = </a:t>
            </a:r>
            <a:r>
              <a:rPr lang="en-US" sz="1350" dirty="0" err="1">
                <a:solidFill>
                  <a:schemeClr val="bg2">
                    <a:lumMod val="25000"/>
                  </a:schemeClr>
                </a:solidFill>
                <a:latin typeface="Courier New" panose="02070309020205020404" pitchFamily="49" charset="0"/>
                <a:cs typeface="Courier New" panose="02070309020205020404" pitchFamily="49" charset="0"/>
              </a:rPr>
              <a:t>data</a:t>
            </a:r>
            <a:r>
              <a:rPr lang="en-US" sz="1350" dirty="0" err="1">
                <a:latin typeface="Courier New" panose="02070309020205020404" pitchFamily="49" charset="0"/>
                <a:cs typeface="Courier New" panose="02070309020205020404" pitchFamily="49" charset="0"/>
              </a:rPr>
              <a:t>.sort_values</a:t>
            </a:r>
            <a:r>
              <a:rPr lang="en-US" sz="1350" dirty="0">
                <a:latin typeface="Courier New" panose="02070309020205020404" pitchFamily="49" charset="0"/>
                <a:cs typeface="Courier New" panose="02070309020205020404" pitchFamily="49" charset="0"/>
              </a:rPr>
              <a:t>( by</a:t>
            </a:r>
            <a:r>
              <a:rPr lang="en-US" sz="1350" dirty="0">
                <a:solidFill>
                  <a:schemeClr val="accent6">
                    <a:lumMod val="75000"/>
                  </a:schemeClr>
                </a:solidFill>
                <a:latin typeface="Courier New" panose="02070309020205020404" pitchFamily="49" charset="0"/>
                <a:cs typeface="Courier New" panose="02070309020205020404" pitchFamily="49" charset="0"/>
              </a:rPr>
              <a:t> =</a:t>
            </a:r>
            <a:r>
              <a:rPr lang="en-US" sz="1350" dirty="0">
                <a:solidFill>
                  <a:srgbClr val="C00000"/>
                </a:solidFill>
                <a:latin typeface="Courier New" panose="02070309020205020404" pitchFamily="49" charset="0"/>
                <a:cs typeface="Courier New" panose="02070309020205020404" pitchFamily="49" charset="0"/>
              </a:rPr>
              <a:t>'</a:t>
            </a:r>
            <a:r>
              <a:rPr lang="en-US" sz="1350" dirty="0" err="1">
                <a:solidFill>
                  <a:srgbClr val="C00000"/>
                </a:solidFill>
                <a:latin typeface="Courier New" panose="02070309020205020404" pitchFamily="49" charset="0"/>
                <a:cs typeface="Courier New" panose="02070309020205020404" pitchFamily="49" charset="0"/>
              </a:rPr>
              <a:t>item_width</a:t>
            </a:r>
            <a:r>
              <a:rPr lang="en-US" sz="1350" dirty="0">
                <a:solidFill>
                  <a:srgbClr val="C00000"/>
                </a:solidFill>
                <a:latin typeface="Courier New" panose="02070309020205020404" pitchFamily="49" charset="0"/>
                <a:cs typeface="Courier New" panose="02070309020205020404" pitchFamily="49" charset="0"/>
              </a:rPr>
              <a:t>'</a:t>
            </a:r>
            <a:r>
              <a:rPr lang="en-US" sz="1350" dirty="0">
                <a:latin typeface="Courier New" panose="02070309020205020404" pitchFamily="49" charset="0"/>
                <a:cs typeface="Courier New" panose="02070309020205020404" pitchFamily="49" charset="0"/>
              </a:rPr>
              <a:t>)</a:t>
            </a:r>
          </a:p>
        </p:txBody>
      </p:sp>
      <p:sp>
        <p:nvSpPr>
          <p:cNvPr id="9" name="TextBox 6">
            <a:extLst>
              <a:ext uri="{FF2B5EF4-FFF2-40B4-BE49-F238E27FC236}">
                <a16:creationId xmlns:a16="http://schemas.microsoft.com/office/drawing/2014/main" id="{B7C6C87F-6150-4B40-9E69-57A1FB32D219}"/>
              </a:ext>
            </a:extLst>
          </p:cNvPr>
          <p:cNvSpPr txBox="1"/>
          <p:nvPr/>
        </p:nvSpPr>
        <p:spPr>
          <a:xfrm>
            <a:off x="836036" y="3971012"/>
            <a:ext cx="781362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We can sort the data using 2 or more columns:</a:t>
            </a:r>
          </a:p>
        </p:txBody>
      </p:sp>
      <p:sp>
        <p:nvSpPr>
          <p:cNvPr id="10" name="TextBox 7">
            <a:extLst>
              <a:ext uri="{FF2B5EF4-FFF2-40B4-BE49-F238E27FC236}">
                <a16:creationId xmlns:a16="http://schemas.microsoft.com/office/drawing/2014/main" id="{4F8EAAD1-EA6C-4B2C-97E3-A2277705FB61}"/>
              </a:ext>
            </a:extLst>
          </p:cNvPr>
          <p:cNvSpPr txBox="1"/>
          <p:nvPr/>
        </p:nvSpPr>
        <p:spPr>
          <a:xfrm>
            <a:off x="34569" y="4388596"/>
            <a:ext cx="8134638" cy="30008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3" name="TextBox 10">
            <a:extLst>
              <a:ext uri="{FF2B5EF4-FFF2-40B4-BE49-F238E27FC236}">
                <a16:creationId xmlns:a16="http://schemas.microsoft.com/office/drawing/2014/main" id="{1CEE53AE-141B-41B1-82DF-672F42A50888}"/>
              </a:ext>
            </a:extLst>
          </p:cNvPr>
          <p:cNvSpPr txBox="1"/>
          <p:nvPr/>
        </p:nvSpPr>
        <p:spPr>
          <a:xfrm>
            <a:off x="1118987" y="4388597"/>
            <a:ext cx="7990444" cy="461665"/>
          </a:xfrm>
          <a:prstGeom prst="rect">
            <a:avLst/>
          </a:prstGeom>
          <a:noFill/>
          <a:ln>
            <a:solidFill>
              <a:schemeClr val="bg2">
                <a:lumMod val="9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solidFill>
                  <a:schemeClr val="bg2">
                    <a:lumMod val="25000"/>
                  </a:schemeClr>
                </a:solidFill>
                <a:latin typeface="Courier New" panose="02070309020205020404" pitchFamily="49" charset="0"/>
                <a:cs typeface="Courier New" panose="02070309020205020404" pitchFamily="49" charset="0"/>
              </a:rPr>
              <a:t>df_sorted</a:t>
            </a:r>
            <a:r>
              <a:rPr lang="en-US" sz="1200" dirty="0">
                <a:solidFill>
                  <a:schemeClr val="bg2">
                    <a:lumMod val="25000"/>
                  </a:schemeClr>
                </a:solidFill>
                <a:latin typeface="Courier New" panose="02070309020205020404" pitchFamily="49" charset="0"/>
                <a:cs typeface="Courier New" panose="02070309020205020404" pitchFamily="49" charset="0"/>
              </a:rPr>
              <a:t> = </a:t>
            </a:r>
            <a:r>
              <a:rPr lang="en-US" sz="1200" dirty="0" err="1">
                <a:solidFill>
                  <a:schemeClr val="bg2">
                    <a:lumMod val="25000"/>
                  </a:schemeClr>
                </a:solidFill>
                <a:latin typeface="Courier New" panose="02070309020205020404" pitchFamily="49" charset="0"/>
                <a:cs typeface="Courier New" panose="02070309020205020404" pitchFamily="49" charset="0"/>
              </a:rPr>
              <a:t>data</a:t>
            </a:r>
            <a:r>
              <a:rPr lang="en-US" sz="1200" dirty="0" err="1">
                <a:latin typeface="Courier New" panose="02070309020205020404" pitchFamily="49" charset="0"/>
                <a:cs typeface="Courier New" panose="02070309020205020404" pitchFamily="49" charset="0"/>
              </a:rPr>
              <a:t>.sort_values</a:t>
            </a:r>
            <a:r>
              <a:rPr lang="en-US" sz="1200" dirty="0">
                <a:latin typeface="Courier New" panose="02070309020205020404" pitchFamily="49" charset="0"/>
                <a:cs typeface="Courier New" panose="02070309020205020404" pitchFamily="49" charset="0"/>
              </a:rPr>
              <a:t>( by</a:t>
            </a:r>
            <a:r>
              <a:rPr lang="en-US" sz="1200" dirty="0">
                <a:solidFill>
                  <a:schemeClr val="accent6">
                    <a:lumMod val="75000"/>
                  </a:schemeClr>
                </a:solidFill>
                <a:latin typeface="Courier New" panose="02070309020205020404" pitchFamily="49" charset="0"/>
                <a:cs typeface="Courier New" panose="02070309020205020404" pitchFamily="49" charset="0"/>
              </a:rPr>
              <a:t> =[</a:t>
            </a:r>
            <a:r>
              <a:rPr lang="en-US" sz="1200" dirty="0">
                <a:solidFill>
                  <a:srgbClr val="C00000"/>
                </a:solidFill>
                <a:latin typeface="Courier New" panose="02070309020205020404" pitchFamily="49" charset="0"/>
                <a:cs typeface="Courier New" panose="02070309020205020404" pitchFamily="49" charset="0"/>
              </a:rPr>
              <a:t>'</a:t>
            </a:r>
            <a:r>
              <a:rPr lang="en-US" sz="1200" dirty="0" err="1">
                <a:solidFill>
                  <a:srgbClr val="C00000"/>
                </a:solidFill>
                <a:latin typeface="Courier New" panose="02070309020205020404" pitchFamily="49" charset="0"/>
                <a:cs typeface="Courier New" panose="02070309020205020404" pitchFamily="49" charset="0"/>
              </a:rPr>
              <a:t>item_width</a:t>
            </a:r>
            <a:r>
              <a:rPr lang="en-US" sz="1200" dirty="0">
                <a:solidFill>
                  <a:srgbClr val="C00000"/>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a:solidFill>
                  <a:srgbClr val="C00000"/>
                </a:solidFill>
                <a:latin typeface="Courier New" panose="02070309020205020404" pitchFamily="49" charset="0"/>
                <a:cs typeface="Courier New" panose="02070309020205020404" pitchFamily="49" charset="0"/>
              </a:rPr>
              <a:t> '</a:t>
            </a:r>
            <a:r>
              <a:rPr lang="en-US" sz="1200" dirty="0" err="1">
                <a:solidFill>
                  <a:srgbClr val="C00000"/>
                </a:solidFill>
                <a:latin typeface="Courier New" panose="02070309020205020404" pitchFamily="49" charset="0"/>
                <a:cs typeface="Courier New" panose="02070309020205020404" pitchFamily="49" charset="0"/>
              </a:rPr>
              <a:t>item_heigth</a:t>
            </a:r>
            <a:r>
              <a:rPr lang="en-US" sz="1200" dirty="0">
                <a:latin typeface="Courier New" panose="02070309020205020404" pitchFamily="49" charset="0"/>
                <a:cs typeface="Courier New" panose="02070309020205020404" pitchFamily="49" charset="0"/>
              </a:rPr>
              <a:t>'], ascending = [</a:t>
            </a:r>
            <a:r>
              <a:rPr lang="en-US" sz="1200" b="1" dirty="0">
                <a:solidFill>
                  <a:schemeClr val="accent6">
                    <a:lumMod val="75000"/>
                  </a:schemeClr>
                </a:solidFill>
                <a:latin typeface="Courier New" panose="02070309020205020404" pitchFamily="49" charset="0"/>
                <a:cs typeface="Courier New" panose="02070309020205020404" pitchFamily="49" charset="0"/>
              </a:rPr>
              <a:t>True</a:t>
            </a:r>
            <a:r>
              <a:rPr lang="en-US" sz="1200" dirty="0">
                <a:latin typeface="Courier New" panose="02070309020205020404" pitchFamily="49" charset="0"/>
                <a:cs typeface="Courier New" panose="02070309020205020404" pitchFamily="49" charset="0"/>
              </a:rPr>
              <a:t>,</a:t>
            </a:r>
            <a:r>
              <a:rPr lang="en-US" sz="1200" dirty="0">
                <a:solidFill>
                  <a:srgbClr val="C00000"/>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False</a:t>
            </a:r>
            <a:r>
              <a:rPr lang="en-US" sz="1200" dirty="0">
                <a:latin typeface="Courier New" panose="02070309020205020404" pitchFamily="49" charset="0"/>
                <a:cs typeface="Courier New" panose="02070309020205020404" pitchFamily="49" charset="0"/>
              </a:rPr>
              <a:t>])</a:t>
            </a:r>
          </a:p>
        </p:txBody>
      </p:sp>
      <p:pic>
        <p:nvPicPr>
          <p:cNvPr id="3" name="output">
            <a:hlinkClick r:id="" action="ppaction://media"/>
            <a:extLst>
              <a:ext uri="{FF2B5EF4-FFF2-40B4-BE49-F238E27FC236}">
                <a16:creationId xmlns:a16="http://schemas.microsoft.com/office/drawing/2014/main" id="{64DEF10D-0266-4C1E-9241-3B85459EA2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486049714"/>
      </p:ext>
    </p:extLst>
  </p:cSld>
  <p:clrMapOvr>
    <a:masterClrMapping/>
  </p:clrMapOvr>
  <mc:AlternateContent xmlns:mc="http://schemas.openxmlformats.org/markup-compatibility/2006" xmlns:p14="http://schemas.microsoft.com/office/powerpoint/2010/main">
    <mc:Choice Requires="p14">
      <p:transition spd="slow" p14:dur="2000" advTm="15224"/>
    </mc:Choice>
    <mc:Fallback xmlns="">
      <p:transition spd="slow" advTm="15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4473" objId="3"/>
      </p14:showEvt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Values</a:t>
            </a:r>
          </a:p>
        </p:txBody>
      </p:sp>
      <p:sp>
        <p:nvSpPr>
          <p:cNvPr id="4" name="Slide Number Placeholder 3"/>
          <p:cNvSpPr>
            <a:spLocks noGrp="1"/>
          </p:cNvSpPr>
          <p:nvPr>
            <p:ph type="sldNum" sz="quarter" idx="12"/>
          </p:nvPr>
        </p:nvSpPr>
        <p:spPr/>
        <p:txBody>
          <a:bodyPr/>
          <a:lstStyle/>
          <a:p>
            <a:fld id="{B841CA95-E0BC-48B5-948A-ECC494EB4D84}" type="slidenum">
              <a:rPr lang="en-US" smtClean="0"/>
              <a:t>43</a:t>
            </a:fld>
            <a:endParaRPr lang="en-US"/>
          </a:p>
        </p:txBody>
      </p:sp>
      <p:sp>
        <p:nvSpPr>
          <p:cNvPr id="7" name="TextBox 6"/>
          <p:cNvSpPr txBox="1"/>
          <p:nvPr/>
        </p:nvSpPr>
        <p:spPr>
          <a:xfrm>
            <a:off x="743317" y="2184952"/>
            <a:ext cx="7813623" cy="369332"/>
          </a:xfrm>
          <a:prstGeom prst="rect">
            <a:avLst/>
          </a:prstGeom>
          <a:noFill/>
        </p:spPr>
        <p:txBody>
          <a:bodyPr wrap="square" rtlCol="0">
            <a:spAutoFit/>
          </a:bodyPr>
          <a:lstStyle/>
          <a:p>
            <a:r>
              <a:rPr lang="en-US" dirty="0"/>
              <a:t>Missing values are marked as </a:t>
            </a:r>
            <a:r>
              <a:rPr lang="en-US" dirty="0" err="1"/>
              <a:t>NaN</a:t>
            </a:r>
            <a:endParaRPr lang="en-US" dirty="0"/>
          </a:p>
        </p:txBody>
      </p:sp>
      <p:sp>
        <p:nvSpPr>
          <p:cNvPr id="9" name="TextBox 8"/>
          <p:cNvSpPr txBox="1"/>
          <p:nvPr/>
        </p:nvSpPr>
        <p:spPr>
          <a:xfrm>
            <a:off x="-68542" y="3285744"/>
            <a:ext cx="8134638"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0" name="TextBox 9"/>
          <p:cNvSpPr txBox="1"/>
          <p:nvPr/>
        </p:nvSpPr>
        <p:spPr>
          <a:xfrm>
            <a:off x="1015876" y="3285744"/>
            <a:ext cx="7990444" cy="461665"/>
          </a:xfrm>
          <a:prstGeom prst="rect">
            <a:avLst/>
          </a:prstGeom>
          <a:noFill/>
          <a:ln>
            <a:solidFill>
              <a:schemeClr val="bg2">
                <a:lumMod val="90000"/>
              </a:schemeClr>
            </a:solidFill>
          </a:ln>
        </p:spPr>
        <p:txBody>
          <a:bodyPr wrap="square" rtlCol="0">
            <a:spAutoFit/>
          </a:bodyPr>
          <a:lstStyle/>
          <a:p>
            <a:r>
              <a:rPr lang="en-US" sz="1200" dirty="0">
                <a:solidFill>
                  <a:schemeClr val="accent6">
                    <a:lumMod val="75000"/>
                  </a:schemeClr>
                </a:solidFill>
                <a:latin typeface="Courier New" panose="02070309020205020404" pitchFamily="49" charset="0"/>
                <a:cs typeface="Courier New" panose="02070309020205020404" pitchFamily="49" charset="0"/>
              </a:rPr>
              <a:t># Select the rows that have at least one missing value</a:t>
            </a:r>
          </a:p>
          <a:p>
            <a:r>
              <a:rPr lang="en-US" sz="1200" dirty="0">
                <a:solidFill>
                  <a:schemeClr val="bg2">
                    <a:lumMod val="25000"/>
                  </a:schemeClr>
                </a:solidFill>
                <a:latin typeface="Courier New" panose="02070309020205020404" pitchFamily="49" charset="0"/>
                <a:cs typeface="Courier New" panose="02070309020205020404" pitchFamily="49" charset="0"/>
              </a:rPr>
              <a:t>data[</a:t>
            </a:r>
            <a:r>
              <a:rPr lang="en-US" sz="1200" dirty="0" err="1">
                <a:solidFill>
                  <a:schemeClr val="bg2">
                    <a:lumMod val="25000"/>
                  </a:schemeClr>
                </a:solidFill>
                <a:latin typeface="Courier New" panose="02070309020205020404" pitchFamily="49" charset="0"/>
                <a:cs typeface="Courier New" panose="02070309020205020404" pitchFamily="49" charset="0"/>
              </a:rPr>
              <a:t>data.isnull</a:t>
            </a:r>
            <a:r>
              <a:rPr lang="en-US" sz="1200" dirty="0">
                <a:solidFill>
                  <a:schemeClr val="bg2">
                    <a:lumMod val="25000"/>
                  </a:schemeClr>
                </a:solidFill>
                <a:latin typeface="Courier New" panose="02070309020205020404" pitchFamily="49" charset="0"/>
                <a:cs typeface="Courier New" panose="02070309020205020404" pitchFamily="49" charset="0"/>
              </a:rPr>
              <a:t>().any(axis=1)]</a:t>
            </a:r>
            <a:endParaRPr lang="en-US" sz="1350" dirty="0">
              <a:latin typeface="Courier New" panose="02070309020205020404" pitchFamily="49" charset="0"/>
              <a:cs typeface="Courier New" panose="02070309020205020404" pitchFamily="49" charset="0"/>
            </a:endParaRPr>
          </a:p>
        </p:txBody>
      </p:sp>
      <p:pic>
        <p:nvPicPr>
          <p:cNvPr id="3" name="output">
            <a:hlinkClick r:id="" action="ppaction://media"/>
            <a:extLst>
              <a:ext uri="{FF2B5EF4-FFF2-40B4-BE49-F238E27FC236}">
                <a16:creationId xmlns:a16="http://schemas.microsoft.com/office/drawing/2014/main" id="{25C94741-32A2-404D-B43B-AE0E60FB4C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307902891"/>
      </p:ext>
    </p:extLst>
  </p:cSld>
  <p:clrMapOvr>
    <a:masterClrMapping/>
  </p:clrMapOvr>
  <mc:AlternateContent xmlns:mc="http://schemas.openxmlformats.org/markup-compatibility/2006" xmlns:p14="http://schemas.microsoft.com/office/powerpoint/2010/main">
    <mc:Choice Requires="p14">
      <p:transition spd="slow" p14:dur="2000" advTm="7846"/>
    </mc:Choice>
    <mc:Fallback xmlns="">
      <p:transition spd="slow" advTm="7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7652" objId="3"/>
      </p14:showEvt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Values</a:t>
            </a:r>
          </a:p>
        </p:txBody>
      </p:sp>
      <p:sp>
        <p:nvSpPr>
          <p:cNvPr id="4" name="Slide Number Placeholder 3"/>
          <p:cNvSpPr>
            <a:spLocks noGrp="1"/>
          </p:cNvSpPr>
          <p:nvPr>
            <p:ph type="sldNum" sz="quarter" idx="12"/>
          </p:nvPr>
        </p:nvSpPr>
        <p:spPr/>
        <p:txBody>
          <a:bodyPr/>
          <a:lstStyle/>
          <a:p>
            <a:fld id="{B841CA95-E0BC-48B5-948A-ECC494EB4D84}" type="slidenum">
              <a:rPr lang="en-US" smtClean="0"/>
              <a:t>44</a:t>
            </a:fld>
            <a:endParaRPr lang="en-US"/>
          </a:p>
        </p:txBody>
      </p:sp>
      <p:sp>
        <p:nvSpPr>
          <p:cNvPr id="7" name="TextBox 6"/>
          <p:cNvSpPr txBox="1"/>
          <p:nvPr/>
        </p:nvSpPr>
        <p:spPr>
          <a:xfrm>
            <a:off x="743317" y="2184952"/>
            <a:ext cx="7813623" cy="369332"/>
          </a:xfrm>
          <a:prstGeom prst="rect">
            <a:avLst/>
          </a:prstGeom>
          <a:noFill/>
        </p:spPr>
        <p:txBody>
          <a:bodyPr wrap="square" rtlCol="0">
            <a:spAutoFit/>
          </a:bodyPr>
          <a:lstStyle/>
          <a:p>
            <a:r>
              <a:rPr lang="en-US" dirty="0"/>
              <a:t>There are a number of methods to deal with missing values in the data frame:</a:t>
            </a:r>
          </a:p>
        </p:txBody>
      </p:sp>
      <p:graphicFrame>
        <p:nvGraphicFramePr>
          <p:cNvPr id="12" name="Table 11"/>
          <p:cNvGraphicFramePr>
            <a:graphicFrameLocks noGrp="1"/>
          </p:cNvGraphicFramePr>
          <p:nvPr>
            <p:extLst>
              <p:ext uri="{D42A27DB-BD31-4B8C-83A1-F6EECF244321}">
                <p14:modId xmlns:p14="http://schemas.microsoft.com/office/powerpoint/2010/main" val="3042189005"/>
              </p:ext>
            </p:extLst>
          </p:nvPr>
        </p:nvGraphicFramePr>
        <p:xfrm>
          <a:off x="695794" y="2671061"/>
          <a:ext cx="6323350" cy="3221116"/>
        </p:xfrm>
        <a:graphic>
          <a:graphicData uri="http://schemas.openxmlformats.org/drawingml/2006/table">
            <a:tbl>
              <a:tblPr firstRow="1" bandRow="1">
                <a:tableStyleId>{B301B821-A1FF-4177-AEE7-76D212191A09}</a:tableStyleId>
              </a:tblPr>
              <a:tblGrid>
                <a:gridCol w="1923737">
                  <a:extLst>
                    <a:ext uri="{9D8B030D-6E8A-4147-A177-3AD203B41FA5}">
                      <a16:colId xmlns:a16="http://schemas.microsoft.com/office/drawing/2014/main" val="20000"/>
                    </a:ext>
                  </a:extLst>
                </a:gridCol>
                <a:gridCol w="4399613">
                  <a:extLst>
                    <a:ext uri="{9D8B030D-6E8A-4147-A177-3AD203B41FA5}">
                      <a16:colId xmlns:a16="http://schemas.microsoft.com/office/drawing/2014/main" val="20001"/>
                    </a:ext>
                  </a:extLst>
                </a:gridCol>
              </a:tblGrid>
              <a:tr h="433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df.method</a:t>
                      </a:r>
                      <a:r>
                        <a:rPr lang="en-US" sz="1800" dirty="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description</a:t>
                      </a:r>
                    </a:p>
                  </a:txBody>
                  <a:tcPr marL="68580" marR="68580" marT="34290" marB="34290"/>
                </a:tc>
                <a:extLst>
                  <a:ext uri="{0D108BD9-81ED-4DB2-BD59-A6C34878D82A}">
                    <a16:rowId xmlns:a16="http://schemas.microsoft.com/office/drawing/2014/main" val="10000"/>
                  </a:ext>
                </a:extLst>
              </a:tr>
              <a:tr h="362853">
                <a:tc>
                  <a:txBody>
                    <a:bodyPr/>
                    <a:lstStyle/>
                    <a:p>
                      <a:r>
                        <a:rPr lang="en-US" sz="1400" dirty="0" err="1"/>
                        <a:t>dropna</a:t>
                      </a:r>
                      <a:r>
                        <a:rPr lang="en-US" sz="1400" dirty="0"/>
                        <a:t>()</a:t>
                      </a:r>
                    </a:p>
                  </a:txBody>
                  <a:tcPr marL="68580" marR="68580" marT="34290" marB="34290"/>
                </a:tc>
                <a:tc>
                  <a:txBody>
                    <a:bodyPr/>
                    <a:lstStyle/>
                    <a:p>
                      <a:r>
                        <a:rPr lang="en-US" sz="1400" dirty="0"/>
                        <a:t>Drop missing observations</a:t>
                      </a:r>
                    </a:p>
                  </a:txBody>
                  <a:tcPr marL="68580" marR="68580" marT="34290" marB="34290"/>
                </a:tc>
                <a:extLst>
                  <a:ext uri="{0D108BD9-81ED-4DB2-BD59-A6C34878D82A}">
                    <a16:rowId xmlns:a16="http://schemas.microsoft.com/office/drawing/2014/main" val="10001"/>
                  </a:ext>
                </a:extLst>
              </a:tr>
              <a:tr h="362853">
                <a:tc>
                  <a:txBody>
                    <a:bodyPr/>
                    <a:lstStyle/>
                    <a:p>
                      <a:r>
                        <a:rPr lang="en-US" sz="1400" dirty="0" err="1"/>
                        <a:t>dropna</a:t>
                      </a:r>
                      <a:r>
                        <a:rPr lang="en-US" sz="1400" dirty="0"/>
                        <a:t>(how='all')</a:t>
                      </a:r>
                    </a:p>
                  </a:txBody>
                  <a:tcPr marL="68580" marR="68580" marT="34290" marB="34290"/>
                </a:tc>
                <a:tc>
                  <a:txBody>
                    <a:bodyPr/>
                    <a:lstStyle/>
                    <a:p>
                      <a:r>
                        <a:rPr lang="en-US" sz="1400" dirty="0"/>
                        <a:t>Drop observations where all cells is NA</a:t>
                      </a:r>
                    </a:p>
                  </a:txBody>
                  <a:tcPr marL="68580" marR="68580" marT="34290" marB="34290"/>
                </a:tc>
                <a:extLst>
                  <a:ext uri="{0D108BD9-81ED-4DB2-BD59-A6C34878D82A}">
                    <a16:rowId xmlns:a16="http://schemas.microsoft.com/office/drawing/2014/main" val="10002"/>
                  </a:ext>
                </a:extLst>
              </a:tr>
              <a:tr h="398252">
                <a:tc>
                  <a:txBody>
                    <a:bodyPr/>
                    <a:lstStyle/>
                    <a:p>
                      <a:r>
                        <a:rPr lang="en-US" sz="1400" dirty="0" err="1"/>
                        <a:t>dropna</a:t>
                      </a:r>
                      <a:r>
                        <a:rPr lang="en-US" sz="1400" dirty="0"/>
                        <a:t>(axis=1, how='all')</a:t>
                      </a:r>
                    </a:p>
                  </a:txBody>
                  <a:tcPr marL="68580" marR="68580" marT="34290" marB="34290"/>
                </a:tc>
                <a:tc>
                  <a:txBody>
                    <a:bodyPr/>
                    <a:lstStyle/>
                    <a:p>
                      <a:r>
                        <a:rPr lang="en-US" sz="1400" dirty="0"/>
                        <a:t>Drop column if all the values are</a:t>
                      </a:r>
                      <a:r>
                        <a:rPr lang="en-US" sz="1400" baseline="0" dirty="0"/>
                        <a:t> missing</a:t>
                      </a:r>
                      <a:endParaRPr lang="en-US" sz="1400" dirty="0"/>
                    </a:p>
                  </a:txBody>
                  <a:tcPr marL="68580" marR="68580" marT="34290" marB="34290"/>
                </a:tc>
                <a:extLst>
                  <a:ext uri="{0D108BD9-81ED-4DB2-BD59-A6C34878D82A}">
                    <a16:rowId xmlns:a16="http://schemas.microsoft.com/office/drawing/2014/main" val="10003"/>
                  </a:ext>
                </a:extLst>
              </a:tr>
              <a:tr h="407102">
                <a:tc>
                  <a:txBody>
                    <a:bodyPr/>
                    <a:lstStyle/>
                    <a:p>
                      <a:r>
                        <a:rPr lang="en-US" sz="1400" dirty="0" err="1"/>
                        <a:t>dropna</a:t>
                      </a:r>
                      <a:r>
                        <a:rPr lang="en-US" sz="1400" dirty="0"/>
                        <a:t>(thresh = 5)</a:t>
                      </a:r>
                    </a:p>
                  </a:txBody>
                  <a:tcPr marL="68580" marR="68580" marT="34290" marB="34290"/>
                </a:tc>
                <a:tc>
                  <a:txBody>
                    <a:bodyPr/>
                    <a:lstStyle/>
                    <a:p>
                      <a:r>
                        <a:rPr lang="en-US" sz="1400" dirty="0"/>
                        <a:t>Drop rows that contain less than 5 non-missing values</a:t>
                      </a:r>
                    </a:p>
                  </a:txBody>
                  <a:tcPr marL="68580" marR="68580" marT="34290" marB="34290"/>
                </a:tc>
                <a:extLst>
                  <a:ext uri="{0D108BD9-81ED-4DB2-BD59-A6C34878D82A}">
                    <a16:rowId xmlns:a16="http://schemas.microsoft.com/office/drawing/2014/main" val="10004"/>
                  </a:ext>
                </a:extLst>
              </a:tr>
              <a:tr h="407102">
                <a:tc>
                  <a:txBody>
                    <a:bodyPr/>
                    <a:lstStyle/>
                    <a:p>
                      <a:r>
                        <a:rPr lang="en-US" sz="1400" dirty="0" err="1"/>
                        <a:t>fillna</a:t>
                      </a:r>
                      <a:r>
                        <a:rPr lang="en-US" sz="1400" dirty="0"/>
                        <a:t>(0)</a:t>
                      </a:r>
                    </a:p>
                  </a:txBody>
                  <a:tcPr marL="68580" marR="68580" marT="34290" marB="34290"/>
                </a:tc>
                <a:tc>
                  <a:txBody>
                    <a:bodyPr/>
                    <a:lstStyle/>
                    <a:p>
                      <a:r>
                        <a:rPr lang="en-US" sz="1400" dirty="0"/>
                        <a:t>Replace missing values with zeros</a:t>
                      </a:r>
                    </a:p>
                  </a:txBody>
                  <a:tcPr marL="68580" marR="68580" marT="34290" marB="34290"/>
                </a:tc>
                <a:extLst>
                  <a:ext uri="{0D108BD9-81ED-4DB2-BD59-A6C34878D82A}">
                    <a16:rowId xmlns:a16="http://schemas.microsoft.com/office/drawing/2014/main" val="10005"/>
                  </a:ext>
                </a:extLst>
              </a:tr>
              <a:tr h="376127">
                <a:tc>
                  <a:txBody>
                    <a:bodyPr/>
                    <a:lstStyle/>
                    <a:p>
                      <a:r>
                        <a:rPr lang="en-US" sz="1400" dirty="0" err="1"/>
                        <a:t>isnull</a:t>
                      </a:r>
                      <a:r>
                        <a:rPr lang="en-US" sz="1400" dirty="0"/>
                        <a:t>()</a:t>
                      </a:r>
                    </a:p>
                  </a:txBody>
                  <a:tcPr marL="68580" marR="68580" marT="34290" marB="34290"/>
                </a:tc>
                <a:tc>
                  <a:txBody>
                    <a:bodyPr/>
                    <a:lstStyle/>
                    <a:p>
                      <a:r>
                        <a:rPr lang="en-US" sz="1400" dirty="0"/>
                        <a:t>returns True if the value is missing</a:t>
                      </a:r>
                    </a:p>
                  </a:txBody>
                  <a:tcPr marL="68580" marR="68580" marT="34290" marB="34290"/>
                </a:tc>
                <a:extLst>
                  <a:ext uri="{0D108BD9-81ED-4DB2-BD59-A6C34878D82A}">
                    <a16:rowId xmlns:a16="http://schemas.microsoft.com/office/drawing/2014/main" val="10006"/>
                  </a:ext>
                </a:extLst>
              </a:tr>
              <a:tr h="376127">
                <a:tc>
                  <a:txBody>
                    <a:bodyPr/>
                    <a:lstStyle/>
                    <a:p>
                      <a:r>
                        <a:rPr lang="en-US" sz="1400" dirty="0" err="1"/>
                        <a:t>notnull</a:t>
                      </a:r>
                      <a:r>
                        <a:rPr lang="en-US" sz="1400" dirty="0"/>
                        <a:t>()</a:t>
                      </a:r>
                    </a:p>
                  </a:txBody>
                  <a:tcPr marL="68580" marR="68580" marT="34290" marB="34290"/>
                </a:tc>
                <a:tc>
                  <a:txBody>
                    <a:bodyPr/>
                    <a:lstStyle/>
                    <a:p>
                      <a:r>
                        <a:rPr lang="en-US" sz="1400" dirty="0"/>
                        <a:t>Returns True for non-missing values</a:t>
                      </a:r>
                    </a:p>
                  </a:txBody>
                  <a:tcPr marL="68580" marR="68580" marT="34290" marB="34290"/>
                </a:tc>
                <a:extLst>
                  <a:ext uri="{0D108BD9-81ED-4DB2-BD59-A6C34878D82A}">
                    <a16:rowId xmlns:a16="http://schemas.microsoft.com/office/drawing/2014/main" val="10007"/>
                  </a:ext>
                </a:extLst>
              </a:tr>
            </a:tbl>
          </a:graphicData>
        </a:graphic>
      </p:graphicFrame>
      <p:pic>
        <p:nvPicPr>
          <p:cNvPr id="3" name="output">
            <a:hlinkClick r:id="" action="ppaction://media"/>
            <a:extLst>
              <a:ext uri="{FF2B5EF4-FFF2-40B4-BE49-F238E27FC236}">
                <a16:creationId xmlns:a16="http://schemas.microsoft.com/office/drawing/2014/main" id="{078667BB-BF8D-4EBD-9BD4-7384366435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99206022"/>
      </p:ext>
    </p:extLst>
  </p:cSld>
  <p:clrMapOvr>
    <a:masterClrMapping/>
  </p:clrMapOvr>
  <mc:AlternateContent xmlns:mc="http://schemas.openxmlformats.org/markup-compatibility/2006" xmlns:p14="http://schemas.microsoft.com/office/powerpoint/2010/main">
    <mc:Choice Requires="p14">
      <p:transition spd="slow" p14:dur="2000" advTm="14304"/>
    </mc:Choice>
    <mc:Fallback xmlns="">
      <p:transition spd="slow" advTm="14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3968" objId="3"/>
      </p14:showEvt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Aggregation Functions in Pandas</a:t>
            </a:r>
          </a:p>
        </p:txBody>
      </p:sp>
      <p:sp>
        <p:nvSpPr>
          <p:cNvPr id="4" name="Slide Number Placeholder 3"/>
          <p:cNvSpPr>
            <a:spLocks noGrp="1"/>
          </p:cNvSpPr>
          <p:nvPr>
            <p:ph type="sldNum" sz="quarter" idx="12"/>
          </p:nvPr>
        </p:nvSpPr>
        <p:spPr/>
        <p:txBody>
          <a:bodyPr/>
          <a:lstStyle/>
          <a:p>
            <a:fld id="{B841CA95-E0BC-48B5-948A-ECC494EB4D84}" type="slidenum">
              <a:rPr lang="en-US" smtClean="0"/>
              <a:t>45</a:t>
            </a:fld>
            <a:endParaRPr lang="en-US"/>
          </a:p>
        </p:txBody>
      </p:sp>
      <p:sp>
        <p:nvSpPr>
          <p:cNvPr id="7" name="TextBox 6"/>
          <p:cNvSpPr txBox="1"/>
          <p:nvPr/>
        </p:nvSpPr>
        <p:spPr>
          <a:xfrm>
            <a:off x="743317" y="2184952"/>
            <a:ext cx="7813623" cy="3139321"/>
          </a:xfrm>
          <a:prstGeom prst="rect">
            <a:avLst/>
          </a:prstGeom>
          <a:noFill/>
        </p:spPr>
        <p:txBody>
          <a:bodyPr wrap="square" rtlCol="0">
            <a:spAutoFit/>
          </a:bodyPr>
          <a:lstStyle/>
          <a:p>
            <a:r>
              <a:rPr lang="en-US" dirty="0"/>
              <a:t>Aggregation - computing a summary statistic about each group, i.e.</a:t>
            </a:r>
          </a:p>
          <a:p>
            <a:pPr marL="600075" lvl="1" indent="-257175">
              <a:buFont typeface="Arial" panose="020B0604020202020204" pitchFamily="34" charset="0"/>
              <a:buChar char="•"/>
            </a:pPr>
            <a:r>
              <a:rPr lang="en-US" dirty="0"/>
              <a:t>compute group sums or means</a:t>
            </a:r>
          </a:p>
          <a:p>
            <a:pPr marL="600075" lvl="1" indent="-257175">
              <a:buFont typeface="Arial" panose="020B0604020202020204" pitchFamily="34" charset="0"/>
              <a:buChar char="•"/>
            </a:pPr>
            <a:r>
              <a:rPr lang="en-US" dirty="0"/>
              <a:t>compute group sizes/counts</a:t>
            </a:r>
          </a:p>
          <a:p>
            <a:pPr lvl="1"/>
            <a:endParaRPr lang="en-US" dirty="0"/>
          </a:p>
          <a:p>
            <a:r>
              <a:rPr lang="en-US" dirty="0"/>
              <a:t>Common aggregation functions:</a:t>
            </a:r>
          </a:p>
          <a:p>
            <a:endParaRPr lang="en-US" dirty="0"/>
          </a:p>
          <a:p>
            <a:pPr lvl="1"/>
            <a:r>
              <a:rPr lang="en-US" dirty="0"/>
              <a:t>min, max</a:t>
            </a:r>
          </a:p>
          <a:p>
            <a:pPr lvl="1"/>
            <a:r>
              <a:rPr lang="en-US" dirty="0"/>
              <a:t>count, sum</a:t>
            </a:r>
          </a:p>
          <a:p>
            <a:pPr lvl="1"/>
            <a:r>
              <a:rPr lang="en-US" dirty="0"/>
              <a:t>mean, median</a:t>
            </a:r>
          </a:p>
          <a:p>
            <a:pPr lvl="1"/>
            <a:r>
              <a:rPr lang="en-US" dirty="0"/>
              <a:t>std, var</a:t>
            </a:r>
          </a:p>
          <a:p>
            <a:r>
              <a:rPr lang="en-US" dirty="0"/>
              <a:t> </a:t>
            </a:r>
          </a:p>
        </p:txBody>
      </p:sp>
      <p:pic>
        <p:nvPicPr>
          <p:cNvPr id="3" name="output">
            <a:hlinkClick r:id="" action="ppaction://media"/>
            <a:extLst>
              <a:ext uri="{FF2B5EF4-FFF2-40B4-BE49-F238E27FC236}">
                <a16:creationId xmlns:a16="http://schemas.microsoft.com/office/drawing/2014/main" id="{E095C9DA-3E60-458F-9F86-8DBCD1A9F5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097279667"/>
      </p:ext>
    </p:extLst>
  </p:cSld>
  <p:clrMapOvr>
    <a:masterClrMapping/>
  </p:clrMapOvr>
  <mc:AlternateContent xmlns:mc="http://schemas.openxmlformats.org/markup-compatibility/2006" xmlns:p14="http://schemas.microsoft.com/office/powerpoint/2010/main">
    <mc:Choice Requires="p14">
      <p:transition spd="slow" p14:dur="2000" advTm="16439"/>
    </mc:Choice>
    <mc:Fallback xmlns="">
      <p:transition spd="slow" advTm="16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6027" objId="3"/>
      </p14:showEvt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Aggregation Functions in Pandas</a:t>
            </a:r>
          </a:p>
        </p:txBody>
      </p:sp>
      <p:sp>
        <p:nvSpPr>
          <p:cNvPr id="4" name="Slide Number Placeholder 3"/>
          <p:cNvSpPr>
            <a:spLocks noGrp="1"/>
          </p:cNvSpPr>
          <p:nvPr>
            <p:ph type="sldNum" sz="quarter" idx="12"/>
          </p:nvPr>
        </p:nvSpPr>
        <p:spPr/>
        <p:txBody>
          <a:bodyPr/>
          <a:lstStyle/>
          <a:p>
            <a:fld id="{B841CA95-E0BC-48B5-948A-ECC494EB4D84}" type="slidenum">
              <a:rPr lang="en-US" smtClean="0"/>
              <a:t>46</a:t>
            </a:fld>
            <a:endParaRPr lang="en-US"/>
          </a:p>
        </p:txBody>
      </p:sp>
      <p:sp>
        <p:nvSpPr>
          <p:cNvPr id="7" name="TextBox 6"/>
          <p:cNvSpPr txBox="1"/>
          <p:nvPr/>
        </p:nvSpPr>
        <p:spPr>
          <a:xfrm>
            <a:off x="743317" y="2184952"/>
            <a:ext cx="7813623" cy="646331"/>
          </a:xfrm>
          <a:prstGeom prst="rect">
            <a:avLst/>
          </a:prstGeom>
          <a:noFill/>
        </p:spPr>
        <p:txBody>
          <a:bodyPr wrap="square" rtlCol="0">
            <a:spAutoFit/>
          </a:bodyPr>
          <a:lstStyle/>
          <a:p>
            <a:r>
              <a:rPr lang="en-US" dirty="0" err="1"/>
              <a:t>agg</a:t>
            </a:r>
            <a:r>
              <a:rPr lang="en-US" dirty="0"/>
              <a:t>() method is useful when multiple statistics are computed per column:</a:t>
            </a:r>
          </a:p>
          <a:p>
            <a:pPr lvl="1"/>
            <a:endParaRPr lang="en-US" dirty="0"/>
          </a:p>
        </p:txBody>
      </p:sp>
      <p:sp>
        <p:nvSpPr>
          <p:cNvPr id="5" name="TextBox 4"/>
          <p:cNvSpPr txBox="1"/>
          <p:nvPr/>
        </p:nvSpPr>
        <p:spPr>
          <a:xfrm>
            <a:off x="-58150" y="2602537"/>
            <a:ext cx="8134638"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6" name="TextBox 5"/>
          <p:cNvSpPr txBox="1"/>
          <p:nvPr/>
        </p:nvSpPr>
        <p:spPr>
          <a:xfrm>
            <a:off x="1026268" y="2602537"/>
            <a:ext cx="7990444" cy="276999"/>
          </a:xfrm>
          <a:prstGeom prst="rect">
            <a:avLst/>
          </a:prstGeom>
          <a:noFill/>
          <a:ln>
            <a:solidFill>
              <a:schemeClr val="bg2">
                <a:lumMod val="90000"/>
              </a:schemeClr>
            </a:solidFill>
          </a:ln>
        </p:spPr>
        <p:txBody>
          <a:bodyPr wrap="square" rtlCol="0">
            <a:spAutoFit/>
          </a:bodyPr>
          <a:lstStyle/>
          <a:p>
            <a:r>
              <a:rPr lang="en-US" sz="1200" dirty="0">
                <a:solidFill>
                  <a:schemeClr val="bg2">
                    <a:lumMod val="25000"/>
                  </a:schemeClr>
                </a:solidFill>
                <a:latin typeface="Courier New" panose="02070309020205020404" pitchFamily="49" charset="0"/>
                <a:cs typeface="Courier New" panose="02070309020205020404" pitchFamily="49" charset="0"/>
              </a:rPr>
              <a:t>data[[</a:t>
            </a:r>
            <a:r>
              <a:rPr lang="en-US" sz="1200" dirty="0">
                <a:solidFill>
                  <a:srgbClr val="C00000"/>
                </a:solidFill>
                <a:latin typeface="Courier New" panose="02070309020205020404" pitchFamily="49" charset="0"/>
                <a:cs typeface="Courier New" panose="02070309020205020404" pitchFamily="49" charset="0"/>
              </a:rPr>
              <a:t>'item_width'</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a:solidFill>
                  <a:srgbClr val="C00000"/>
                </a:solidFill>
                <a:latin typeface="Courier New" panose="02070309020205020404" pitchFamily="49" charset="0"/>
                <a:cs typeface="Courier New" panose="02070309020205020404" pitchFamily="49" charset="0"/>
              </a:rPr>
              <a:t>'</a:t>
            </a:r>
            <a:r>
              <a:rPr lang="en-US" sz="1200" dirty="0" err="1">
                <a:solidFill>
                  <a:srgbClr val="C00000"/>
                </a:solidFill>
                <a:latin typeface="Courier New" panose="02070309020205020404" pitchFamily="49" charset="0"/>
                <a:cs typeface="Courier New" panose="02070309020205020404" pitchFamily="49" charset="0"/>
              </a:rPr>
              <a:t>item_height</a:t>
            </a:r>
            <a:r>
              <a:rPr lang="en-US" sz="1200" dirty="0">
                <a:solidFill>
                  <a:srgbClr val="C00000"/>
                </a:solidFill>
                <a:latin typeface="Courier New" panose="02070309020205020404" pitchFamily="49" charset="0"/>
                <a:cs typeface="Courier New" panose="02070309020205020404" pitchFamily="49" charset="0"/>
              </a:rPr>
              <a:t>'</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agg</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a:solidFill>
                  <a:srgbClr val="C00000"/>
                </a:solidFill>
                <a:latin typeface="Courier New" panose="02070309020205020404" pitchFamily="49" charset="0"/>
                <a:cs typeface="Courier New" panose="02070309020205020404" pitchFamily="49" charset="0"/>
              </a:rPr>
              <a:t>'</a:t>
            </a:r>
            <a:r>
              <a:rPr lang="en-US" sz="1200" dirty="0" err="1">
                <a:solidFill>
                  <a:srgbClr val="C00000"/>
                </a:solidFill>
                <a:latin typeface="Courier New" panose="02070309020205020404" pitchFamily="49" charset="0"/>
                <a:cs typeface="Courier New" panose="02070309020205020404" pitchFamily="49" charset="0"/>
              </a:rPr>
              <a:t>min'</a:t>
            </a:r>
            <a:r>
              <a:rPr lang="en-US" sz="1200" dirty="0" err="1">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rgbClr val="C00000"/>
                </a:solidFill>
                <a:latin typeface="Courier New" panose="02070309020205020404" pitchFamily="49" charset="0"/>
                <a:cs typeface="Courier New" panose="02070309020205020404" pitchFamily="49" charset="0"/>
              </a:rPr>
              <a:t>'mean'</a:t>
            </a:r>
            <a:r>
              <a:rPr lang="en-US" sz="1200" dirty="0" err="1">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rgbClr val="C00000"/>
                </a:solidFill>
                <a:latin typeface="Courier New" panose="02070309020205020404" pitchFamily="49" charset="0"/>
                <a:cs typeface="Courier New" panose="02070309020205020404" pitchFamily="49" charset="0"/>
              </a:rPr>
              <a:t>'max</a:t>
            </a:r>
            <a:r>
              <a:rPr lang="en-US" sz="1200" dirty="0">
                <a:solidFill>
                  <a:srgbClr val="C00000"/>
                </a:solidFill>
                <a:latin typeface="Courier New" panose="02070309020205020404" pitchFamily="49" charset="0"/>
                <a:cs typeface="Courier New" panose="02070309020205020404" pitchFamily="49" charset="0"/>
              </a:rPr>
              <a:t>'</a:t>
            </a:r>
            <a:r>
              <a:rPr lang="en-US" sz="1200" dirty="0">
                <a:solidFill>
                  <a:schemeClr val="bg2">
                    <a:lumMod val="25000"/>
                  </a:schemeClr>
                </a:solidFill>
                <a:latin typeface="Courier New" panose="02070309020205020404" pitchFamily="49" charset="0"/>
                <a:cs typeface="Courier New" panose="02070309020205020404" pitchFamily="49" charset="0"/>
              </a:rPr>
              <a:t>])</a:t>
            </a:r>
            <a:endParaRPr lang="en-US" sz="1350" dirty="0">
              <a:latin typeface="Courier New" panose="02070309020205020404" pitchFamily="49" charset="0"/>
              <a:cs typeface="Courier New" panose="02070309020205020404" pitchFamily="49" charset="0"/>
            </a:endParaRPr>
          </a:p>
        </p:txBody>
      </p:sp>
      <p:sp>
        <p:nvSpPr>
          <p:cNvPr id="8" name="TextBox 7"/>
          <p:cNvSpPr txBox="1"/>
          <p:nvPr/>
        </p:nvSpPr>
        <p:spPr>
          <a:xfrm>
            <a:off x="-60027" y="3142308"/>
            <a:ext cx="8134638" cy="300082"/>
          </a:xfrm>
          <a:prstGeom prst="rect">
            <a:avLst/>
          </a:prstGeom>
          <a:noFill/>
          <a:ln>
            <a:noFill/>
          </a:ln>
        </p:spPr>
        <p:txBody>
          <a:bodyPr wrap="square" rtlCol="0">
            <a:spAutoFit/>
          </a:bodyPr>
          <a:lstStyle/>
          <a:p>
            <a:r>
              <a:rPr lang="en-US" sz="1350" dirty="0"/>
              <a:t>         </a:t>
            </a:r>
            <a:r>
              <a:rPr lang="en-US" sz="1200" dirty="0">
                <a:solidFill>
                  <a:srgbClr val="C00000"/>
                </a:solidFill>
                <a:latin typeface="Courier New" panose="02070309020205020404" pitchFamily="49" charset="0"/>
                <a:cs typeface="Courier New" panose="02070309020205020404" pitchFamily="49" charset="0"/>
              </a:rPr>
              <a:t>Out[ ]:</a:t>
            </a:r>
          </a:p>
        </p:txBody>
      </p:sp>
      <p:pic>
        <p:nvPicPr>
          <p:cNvPr id="9" name="Εικόνα 8">
            <a:extLst>
              <a:ext uri="{FF2B5EF4-FFF2-40B4-BE49-F238E27FC236}">
                <a16:creationId xmlns:a16="http://schemas.microsoft.com/office/drawing/2014/main" id="{E35B4B80-CFCD-4538-B772-2CDFEADE97C9}"/>
              </a:ext>
            </a:extLst>
          </p:cNvPr>
          <p:cNvPicPr>
            <a:picLocks noChangeAspect="1"/>
          </p:cNvPicPr>
          <p:nvPr/>
        </p:nvPicPr>
        <p:blipFill>
          <a:blip r:embed="rId5"/>
          <a:stretch>
            <a:fillRect/>
          </a:stretch>
        </p:blipFill>
        <p:spPr>
          <a:xfrm>
            <a:off x="1265494" y="3186028"/>
            <a:ext cx="2921794" cy="1335881"/>
          </a:xfrm>
          <a:prstGeom prst="rect">
            <a:avLst/>
          </a:prstGeom>
        </p:spPr>
      </p:pic>
      <p:pic>
        <p:nvPicPr>
          <p:cNvPr id="3" name="output">
            <a:hlinkClick r:id="" action="ppaction://media"/>
            <a:extLst>
              <a:ext uri="{FF2B5EF4-FFF2-40B4-BE49-F238E27FC236}">
                <a16:creationId xmlns:a16="http://schemas.microsoft.com/office/drawing/2014/main" id="{7160BF8D-A9FF-477B-8A8F-0F7261A6D5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403119350"/>
      </p:ext>
    </p:extLst>
  </p:cSld>
  <p:clrMapOvr>
    <a:masterClrMapping/>
  </p:clrMapOvr>
  <mc:AlternateContent xmlns:mc="http://schemas.openxmlformats.org/markup-compatibility/2006" xmlns:p14="http://schemas.microsoft.com/office/powerpoint/2010/main">
    <mc:Choice Requires="p14">
      <p:transition spd="slow" p14:dur="2000" advTm="13591"/>
    </mc:Choice>
    <mc:Fallback xmlns="">
      <p:transition spd="slow" advTm="13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13591" objId="3"/>
      </p14:showEvt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6910EA-16E2-4305-8AA2-E737A1D74047}"/>
              </a:ext>
            </a:extLst>
          </p:cNvPr>
          <p:cNvSpPr>
            <a:spLocks noGrp="1"/>
          </p:cNvSpPr>
          <p:nvPr>
            <p:ph type="title"/>
          </p:nvPr>
        </p:nvSpPr>
        <p:spPr/>
        <p:txBody>
          <a:bodyPr/>
          <a:lstStyle/>
          <a:p>
            <a:r>
              <a:rPr lang="en-US" dirty="0"/>
              <a:t>MoMA </a:t>
            </a:r>
            <a:r>
              <a:rPr lang="en-US" dirty="0" err="1"/>
              <a:t>github</a:t>
            </a:r>
            <a:endParaRPr lang="el-GR" dirty="0"/>
          </a:p>
        </p:txBody>
      </p:sp>
      <p:pic>
        <p:nvPicPr>
          <p:cNvPr id="5" name="output">
            <a:hlinkClick r:id="" action="ppaction://media"/>
            <a:extLst>
              <a:ext uri="{FF2B5EF4-FFF2-40B4-BE49-F238E27FC236}">
                <a16:creationId xmlns:a16="http://schemas.microsoft.com/office/drawing/2014/main" id="{6CD1B81A-19A1-44EC-AF14-9FE54D65292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97375" y="3656013"/>
            <a:ext cx="347663" cy="347662"/>
          </a:xfrm>
        </p:spPr>
      </p:pic>
      <p:pic>
        <p:nvPicPr>
          <p:cNvPr id="4" name="Εικόνα 3">
            <a:extLst>
              <a:ext uri="{FF2B5EF4-FFF2-40B4-BE49-F238E27FC236}">
                <a16:creationId xmlns:a16="http://schemas.microsoft.com/office/drawing/2014/main" id="{FB62FBC2-BC52-4330-A31E-76EEC8478033}"/>
              </a:ext>
            </a:extLst>
          </p:cNvPr>
          <p:cNvPicPr>
            <a:picLocks noChangeAspect="1"/>
          </p:cNvPicPr>
          <p:nvPr/>
        </p:nvPicPr>
        <p:blipFill>
          <a:blip r:embed="rId6"/>
          <a:stretch>
            <a:fillRect/>
          </a:stretch>
        </p:blipFill>
        <p:spPr>
          <a:xfrm>
            <a:off x="333290" y="1265125"/>
            <a:ext cx="8462669" cy="5065017"/>
          </a:xfrm>
          <a:prstGeom prst="rect">
            <a:avLst/>
          </a:prstGeom>
        </p:spPr>
      </p:pic>
    </p:spTree>
    <p:extLst>
      <p:ext uri="{BB962C8B-B14F-4D97-AF65-F5344CB8AC3E}">
        <p14:creationId xmlns:p14="http://schemas.microsoft.com/office/powerpoint/2010/main" val="7277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15187F-21F4-4C41-8BBF-DE5C57400FD6}"/>
              </a:ext>
            </a:extLst>
          </p:cNvPr>
          <p:cNvSpPr>
            <a:spLocks noGrp="1"/>
          </p:cNvSpPr>
          <p:nvPr>
            <p:ph type="title"/>
          </p:nvPr>
        </p:nvSpPr>
        <p:spPr/>
        <p:txBody>
          <a:bodyPr>
            <a:normAutofit fontScale="90000"/>
          </a:bodyPr>
          <a:lstStyle/>
          <a:p>
            <a:r>
              <a:rPr lang="en-US" dirty="0"/>
              <a:t>Reading data using pandas</a:t>
            </a:r>
            <a:br>
              <a:rPr lang="en-US" dirty="0"/>
            </a:br>
            <a:r>
              <a:rPr lang="en-US" dirty="0"/>
              <a:t>Open Artists.csv from MoMA</a:t>
            </a:r>
            <a:endParaRPr lang="el-GR" dirty="0"/>
          </a:p>
        </p:txBody>
      </p:sp>
      <p:pic>
        <p:nvPicPr>
          <p:cNvPr id="4" name="Θέση περιεχομένου 3">
            <a:extLst>
              <a:ext uri="{FF2B5EF4-FFF2-40B4-BE49-F238E27FC236}">
                <a16:creationId xmlns:a16="http://schemas.microsoft.com/office/drawing/2014/main" id="{93EA3A0A-5AAA-4091-93A5-92158D063124}"/>
              </a:ext>
            </a:extLst>
          </p:cNvPr>
          <p:cNvPicPr>
            <a:picLocks noGrp="1" noChangeAspect="1"/>
          </p:cNvPicPr>
          <p:nvPr>
            <p:ph idx="1"/>
          </p:nvPr>
        </p:nvPicPr>
        <p:blipFill>
          <a:blip r:embed="rId5"/>
          <a:stretch>
            <a:fillRect/>
          </a:stretch>
        </p:blipFill>
        <p:spPr>
          <a:xfrm>
            <a:off x="574862" y="2371947"/>
            <a:ext cx="7886700" cy="2044700"/>
          </a:xfrm>
          <a:prstGeom prst="rect">
            <a:avLst/>
          </a:prstGeom>
        </p:spPr>
      </p:pic>
      <p:pic>
        <p:nvPicPr>
          <p:cNvPr id="3" name="output">
            <a:hlinkClick r:id="" action="ppaction://media"/>
            <a:extLst>
              <a:ext uri="{FF2B5EF4-FFF2-40B4-BE49-F238E27FC236}">
                <a16:creationId xmlns:a16="http://schemas.microsoft.com/office/drawing/2014/main" id="{0D4085D3-6F6F-4D87-87B5-4302F500C9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9845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9380BE-6EE8-4008-8E9E-E2BBFAAAC803}"/>
              </a:ext>
            </a:extLst>
          </p:cNvPr>
          <p:cNvSpPr>
            <a:spLocks noGrp="1"/>
          </p:cNvSpPr>
          <p:nvPr>
            <p:ph type="title"/>
          </p:nvPr>
        </p:nvSpPr>
        <p:spPr/>
        <p:txBody>
          <a:bodyPr/>
          <a:lstStyle/>
          <a:p>
            <a:r>
              <a:rPr lang="en-US" dirty="0"/>
              <a:t>Nationality of artists</a:t>
            </a:r>
            <a:endParaRPr lang="el-GR" dirty="0"/>
          </a:p>
        </p:txBody>
      </p:sp>
      <p:pic>
        <p:nvPicPr>
          <p:cNvPr id="4" name="Θέση περιεχομένου 3">
            <a:extLst>
              <a:ext uri="{FF2B5EF4-FFF2-40B4-BE49-F238E27FC236}">
                <a16:creationId xmlns:a16="http://schemas.microsoft.com/office/drawing/2014/main" id="{38A7104D-588C-482F-BA74-A36578C07CA4}"/>
              </a:ext>
            </a:extLst>
          </p:cNvPr>
          <p:cNvPicPr>
            <a:picLocks noGrp="1" noChangeAspect="1"/>
          </p:cNvPicPr>
          <p:nvPr>
            <p:ph idx="1"/>
          </p:nvPr>
        </p:nvPicPr>
        <p:blipFill>
          <a:blip r:embed="rId5"/>
          <a:stretch>
            <a:fillRect/>
          </a:stretch>
        </p:blipFill>
        <p:spPr>
          <a:xfrm>
            <a:off x="915269" y="2256724"/>
            <a:ext cx="4651813" cy="3579791"/>
          </a:xfrm>
          <a:prstGeom prst="rect">
            <a:avLst/>
          </a:prstGeom>
        </p:spPr>
      </p:pic>
      <p:pic>
        <p:nvPicPr>
          <p:cNvPr id="3" name="output">
            <a:hlinkClick r:id="" action="ppaction://media"/>
            <a:extLst>
              <a:ext uri="{FF2B5EF4-FFF2-40B4-BE49-F238E27FC236}">
                <a16:creationId xmlns:a16="http://schemas.microsoft.com/office/drawing/2014/main" id="{20CA0A67-38C2-46EE-9A12-BDF18F2DCF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87205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BE4FA0-8492-4515-9607-08F26324039F}"/>
              </a:ext>
            </a:extLst>
          </p:cNvPr>
          <p:cNvSpPr>
            <a:spLocks noGrp="1"/>
          </p:cNvSpPr>
          <p:nvPr>
            <p:ph type="title"/>
          </p:nvPr>
        </p:nvSpPr>
        <p:spPr/>
        <p:txBody>
          <a:bodyPr/>
          <a:lstStyle/>
          <a:p>
            <a:r>
              <a:rPr lang="en-US" dirty="0"/>
              <a:t>Knowledge management</a:t>
            </a:r>
            <a:endParaRPr lang="el-GR" dirty="0"/>
          </a:p>
        </p:txBody>
      </p:sp>
      <p:sp>
        <p:nvSpPr>
          <p:cNvPr id="3" name="Θέση περιεχομένου 2">
            <a:extLst>
              <a:ext uri="{FF2B5EF4-FFF2-40B4-BE49-F238E27FC236}">
                <a16:creationId xmlns:a16="http://schemas.microsoft.com/office/drawing/2014/main" id="{CB33695B-5791-436B-A875-38181F2B6AA0}"/>
              </a:ext>
            </a:extLst>
          </p:cNvPr>
          <p:cNvSpPr>
            <a:spLocks noGrp="1"/>
          </p:cNvSpPr>
          <p:nvPr>
            <p:ph idx="1"/>
          </p:nvPr>
        </p:nvSpPr>
        <p:spPr/>
        <p:txBody>
          <a:bodyPr/>
          <a:lstStyle/>
          <a:p>
            <a:r>
              <a:rPr lang="en-US" dirty="0"/>
              <a:t>Knowledge management (KM) in museums can be briefly defined as a conscious strategy of supporting people to share and place information into action in ways that make effort to improve museum performance.</a:t>
            </a:r>
          </a:p>
          <a:p>
            <a:r>
              <a:rPr lang="en-US" dirty="0"/>
              <a:t>With the advent of World Wide Web (WWW), the role of museums have changed and expanded their services beyond the traditional boundaries. Using knowledge management tools, museum professionals can provide effective services to their users. </a:t>
            </a:r>
            <a:endParaRPr lang="el-GR" dirty="0"/>
          </a:p>
        </p:txBody>
      </p:sp>
      <p:pic>
        <p:nvPicPr>
          <p:cNvPr id="5" name="output">
            <a:hlinkClick r:id="" action="ppaction://media"/>
            <a:extLst>
              <a:ext uri="{FF2B5EF4-FFF2-40B4-BE49-F238E27FC236}">
                <a16:creationId xmlns:a16="http://schemas.microsoft.com/office/drawing/2014/main" id="{3AB4E573-9D11-4077-AE31-AF54560A53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614575646"/>
      </p:ext>
    </p:extLst>
  </p:cSld>
  <p:clrMapOvr>
    <a:masterClrMapping/>
  </p:clrMapOvr>
  <mc:AlternateContent xmlns:mc="http://schemas.openxmlformats.org/markup-compatibility/2006" xmlns:p14="http://schemas.microsoft.com/office/powerpoint/2010/main">
    <mc:Choice Requires="p14">
      <p:transition spd="slow" p14:dur="2000" advTm="32351"/>
    </mc:Choice>
    <mc:Fallback xmlns="">
      <p:transition spd="slow" advTm="32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32351" objId="5"/>
      </p14:showEvtLst>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FA28EE-66AD-4DF7-9844-5F5F503BCFDB}"/>
              </a:ext>
            </a:extLst>
          </p:cNvPr>
          <p:cNvSpPr>
            <a:spLocks noGrp="1"/>
          </p:cNvSpPr>
          <p:nvPr>
            <p:ph type="title"/>
          </p:nvPr>
        </p:nvSpPr>
        <p:spPr/>
        <p:txBody>
          <a:bodyPr/>
          <a:lstStyle/>
          <a:p>
            <a:r>
              <a:rPr lang="en-US" dirty="0"/>
              <a:t>Gender of artists</a:t>
            </a:r>
            <a:endParaRPr lang="el-GR" dirty="0"/>
          </a:p>
        </p:txBody>
      </p:sp>
      <p:pic>
        <p:nvPicPr>
          <p:cNvPr id="4" name="Θέση περιεχομένου 3">
            <a:extLst>
              <a:ext uri="{FF2B5EF4-FFF2-40B4-BE49-F238E27FC236}">
                <a16:creationId xmlns:a16="http://schemas.microsoft.com/office/drawing/2014/main" id="{74EF6319-CACE-4510-848A-FFE5F49B7514}"/>
              </a:ext>
            </a:extLst>
          </p:cNvPr>
          <p:cNvPicPr>
            <a:picLocks noGrp="1" noChangeAspect="1"/>
          </p:cNvPicPr>
          <p:nvPr>
            <p:ph idx="1"/>
          </p:nvPr>
        </p:nvPicPr>
        <p:blipFill>
          <a:blip r:embed="rId5"/>
          <a:stretch>
            <a:fillRect/>
          </a:stretch>
        </p:blipFill>
        <p:spPr>
          <a:xfrm>
            <a:off x="898472" y="1437248"/>
            <a:ext cx="3846565" cy="4501802"/>
          </a:xfrm>
          <a:prstGeom prst="rect">
            <a:avLst/>
          </a:prstGeom>
        </p:spPr>
      </p:pic>
      <p:pic>
        <p:nvPicPr>
          <p:cNvPr id="3" name="output">
            <a:hlinkClick r:id="" action="ppaction://media"/>
            <a:extLst>
              <a:ext uri="{FF2B5EF4-FFF2-40B4-BE49-F238E27FC236}">
                <a16:creationId xmlns:a16="http://schemas.microsoft.com/office/drawing/2014/main" id="{D4E3129C-66BF-45F5-BDF6-1A77F0F865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9982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479C0C-1566-44CD-9E04-DE253F4D74EC}"/>
              </a:ext>
            </a:extLst>
          </p:cNvPr>
          <p:cNvSpPr>
            <a:spLocks noGrp="1"/>
          </p:cNvSpPr>
          <p:nvPr>
            <p:ph type="title"/>
          </p:nvPr>
        </p:nvSpPr>
        <p:spPr>
          <a:xfrm>
            <a:off x="2352503" y="338534"/>
            <a:ext cx="6615615" cy="994172"/>
          </a:xfrm>
        </p:spPr>
        <p:txBody>
          <a:bodyPr>
            <a:normAutofit/>
          </a:bodyPr>
          <a:lstStyle/>
          <a:p>
            <a:r>
              <a:rPr lang="en-US" sz="2400" dirty="0"/>
              <a:t>The example code for MoMA can be executed in </a:t>
            </a:r>
            <a:r>
              <a:rPr lang="en-US" sz="2400" dirty="0" err="1"/>
              <a:t>colab</a:t>
            </a:r>
            <a:endParaRPr lang="el-GR" sz="2400" dirty="0"/>
          </a:p>
        </p:txBody>
      </p:sp>
      <p:sp>
        <p:nvSpPr>
          <p:cNvPr id="3" name="Θέση περιεχομένου 2">
            <a:extLst>
              <a:ext uri="{FF2B5EF4-FFF2-40B4-BE49-F238E27FC236}">
                <a16:creationId xmlns:a16="http://schemas.microsoft.com/office/drawing/2014/main" id="{02F47D47-65C1-4783-B257-9212970AE7EE}"/>
              </a:ext>
            </a:extLst>
          </p:cNvPr>
          <p:cNvSpPr>
            <a:spLocks noGrp="1"/>
          </p:cNvSpPr>
          <p:nvPr>
            <p:ph idx="1"/>
          </p:nvPr>
        </p:nvSpPr>
        <p:spPr>
          <a:xfrm>
            <a:off x="2385752" y="2223022"/>
            <a:ext cx="5888649" cy="3263504"/>
          </a:xfrm>
        </p:spPr>
        <p:txBody>
          <a:bodyPr>
            <a:normAutofit fontScale="92500" lnSpcReduction="20000"/>
          </a:bodyPr>
          <a:lstStyle/>
          <a:p>
            <a:pPr marL="0" indent="0">
              <a:buNone/>
            </a:pPr>
            <a:r>
              <a:rPr lang="en-US" dirty="0">
                <a:hlinkClick r:id="rId5"/>
              </a:rPr>
              <a:t>https://colab.research.google.com/drive/10xrEKzn4hoCvQhDzZOYPTYEddhQ7AUf7</a:t>
            </a:r>
            <a:endParaRPr lang="el-GR" dirty="0"/>
          </a:p>
          <a:p>
            <a:pPr marL="0" indent="0">
              <a:buNone/>
            </a:pPr>
            <a:endParaRPr lang="en-US" dirty="0"/>
          </a:p>
          <a:p>
            <a:pPr marL="0" indent="0">
              <a:buNone/>
            </a:pPr>
            <a:r>
              <a:rPr lang="en-US" dirty="0"/>
              <a:t>You can save a copy in your drive to execute the code from your PC via </a:t>
            </a:r>
            <a:r>
              <a:rPr lang="en-US" dirty="0" err="1"/>
              <a:t>colab</a:t>
            </a:r>
            <a:r>
              <a:rPr lang="en-US" dirty="0"/>
              <a:t>.</a:t>
            </a:r>
            <a:endParaRPr lang="el-GR" dirty="0"/>
          </a:p>
          <a:p>
            <a:pPr marL="0" indent="0">
              <a:buNone/>
            </a:pPr>
            <a:endParaRPr lang="el-GR" dirty="0"/>
          </a:p>
          <a:p>
            <a:pPr marL="0" indent="0">
              <a:buNone/>
            </a:pPr>
            <a:r>
              <a:rPr lang="en-US" dirty="0"/>
              <a:t>To start working with </a:t>
            </a:r>
            <a:r>
              <a:rPr lang="en-US" dirty="0" err="1"/>
              <a:t>Colab</a:t>
            </a:r>
            <a:r>
              <a:rPr lang="en-US" dirty="0"/>
              <a:t> you just need to log in to your </a:t>
            </a:r>
            <a:r>
              <a:rPr lang="en-US" dirty="0" err="1"/>
              <a:t>gmail</a:t>
            </a:r>
            <a:r>
              <a:rPr lang="en-US" dirty="0"/>
              <a:t> account</a:t>
            </a:r>
            <a:endParaRPr lang="el-GR" dirty="0"/>
          </a:p>
          <a:p>
            <a:pPr marL="0" indent="0">
              <a:buNone/>
            </a:pPr>
            <a:endParaRPr lang="en-US" dirty="0"/>
          </a:p>
          <a:p>
            <a:pPr marL="0" indent="0">
              <a:buNone/>
            </a:pPr>
            <a:endParaRPr lang="en-US" dirty="0"/>
          </a:p>
        </p:txBody>
      </p:sp>
      <p:pic>
        <p:nvPicPr>
          <p:cNvPr id="4" name="output">
            <a:hlinkClick r:id="" action="ppaction://media"/>
            <a:extLst>
              <a:ext uri="{FF2B5EF4-FFF2-40B4-BE49-F238E27FC236}">
                <a16:creationId xmlns:a16="http://schemas.microsoft.com/office/drawing/2014/main" id="{67056928-FCCF-4F37-A395-755B08B2C3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pic>
        <p:nvPicPr>
          <p:cNvPr id="5" name="Εικόνα 4">
            <a:extLst>
              <a:ext uri="{FF2B5EF4-FFF2-40B4-BE49-F238E27FC236}">
                <a16:creationId xmlns:a16="http://schemas.microsoft.com/office/drawing/2014/main" id="{2BBB75B6-76D7-40E6-A276-5B82ECCA930D}"/>
              </a:ext>
            </a:extLst>
          </p:cNvPr>
          <p:cNvPicPr>
            <a:picLocks noChangeAspect="1"/>
          </p:cNvPicPr>
          <p:nvPr/>
        </p:nvPicPr>
        <p:blipFill>
          <a:blip r:embed="rId7"/>
          <a:stretch>
            <a:fillRect/>
          </a:stretch>
        </p:blipFill>
        <p:spPr>
          <a:xfrm>
            <a:off x="308610" y="1371474"/>
            <a:ext cx="1943100" cy="4124325"/>
          </a:xfrm>
          <a:prstGeom prst="rect">
            <a:avLst/>
          </a:prstGeom>
        </p:spPr>
      </p:pic>
    </p:spTree>
    <p:extLst>
      <p:ext uri="{BB962C8B-B14F-4D97-AF65-F5344CB8AC3E}">
        <p14:creationId xmlns:p14="http://schemas.microsoft.com/office/powerpoint/2010/main" val="22167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B3F1D0-B29D-402B-B67E-7A3F5B440CD7}"/>
              </a:ext>
            </a:extLst>
          </p:cNvPr>
          <p:cNvSpPr>
            <a:spLocks noGrp="1"/>
          </p:cNvSpPr>
          <p:nvPr>
            <p:ph type="title"/>
          </p:nvPr>
        </p:nvSpPr>
        <p:spPr/>
        <p:txBody>
          <a:bodyPr/>
          <a:lstStyle/>
          <a:p>
            <a:r>
              <a:rPr lang="en-US" dirty="0"/>
              <a:t>Helpful Function</a:t>
            </a:r>
            <a:endParaRPr lang="el-GR" dirty="0"/>
          </a:p>
        </p:txBody>
      </p:sp>
      <p:sp>
        <p:nvSpPr>
          <p:cNvPr id="3" name="Θέση περιεχομένου 2">
            <a:extLst>
              <a:ext uri="{FF2B5EF4-FFF2-40B4-BE49-F238E27FC236}">
                <a16:creationId xmlns:a16="http://schemas.microsoft.com/office/drawing/2014/main" id="{CC461AB2-95F7-4EEE-9BDD-539E6579766E}"/>
              </a:ext>
            </a:extLst>
          </p:cNvPr>
          <p:cNvSpPr>
            <a:spLocks noGrp="1"/>
          </p:cNvSpPr>
          <p:nvPr>
            <p:ph idx="1"/>
          </p:nvPr>
        </p:nvSpPr>
        <p:spPr>
          <a:xfrm>
            <a:off x="381663" y="2226469"/>
            <a:ext cx="3745064" cy="4157706"/>
          </a:xfrm>
        </p:spPr>
        <p:txBody>
          <a:bodyPr>
            <a:normAutofit fontScale="62500" lnSpcReduction="20000"/>
          </a:bodyPr>
          <a:lstStyle/>
          <a:p>
            <a:pPr marL="0" indent="0">
              <a:lnSpc>
                <a:spcPct val="120000"/>
              </a:lnSpc>
              <a:buNone/>
            </a:pPr>
            <a:r>
              <a:rPr lang="en-US" sz="1350" dirty="0">
                <a:latin typeface="+mn-lt"/>
                <a:ea typeface="+mn-ea"/>
                <a:cs typeface="+mn-cs"/>
              </a:rPr>
              <a:t>import </a:t>
            </a:r>
            <a:r>
              <a:rPr lang="en-US" sz="1350" dirty="0" err="1">
                <a:latin typeface="+mn-lt"/>
                <a:ea typeface="+mn-ea"/>
                <a:cs typeface="+mn-cs"/>
              </a:rPr>
              <a:t>plotly.offline</a:t>
            </a:r>
            <a:r>
              <a:rPr lang="en-US" sz="1350" dirty="0">
                <a:latin typeface="+mn-lt"/>
                <a:ea typeface="+mn-ea"/>
                <a:cs typeface="+mn-cs"/>
              </a:rPr>
              <a:t> as </a:t>
            </a:r>
            <a:r>
              <a:rPr lang="en-US" sz="1350" dirty="0" err="1">
                <a:latin typeface="+mn-lt"/>
                <a:ea typeface="+mn-ea"/>
                <a:cs typeface="+mn-cs"/>
              </a:rPr>
              <a:t>py</a:t>
            </a:r>
            <a:endParaRPr lang="en-US" sz="1350" dirty="0">
              <a:latin typeface="+mn-lt"/>
              <a:ea typeface="+mn-ea"/>
              <a:cs typeface="+mn-cs"/>
            </a:endParaRPr>
          </a:p>
          <a:p>
            <a:pPr marL="0" indent="0">
              <a:lnSpc>
                <a:spcPct val="120000"/>
              </a:lnSpc>
              <a:buNone/>
            </a:pPr>
            <a:r>
              <a:rPr lang="en-US" sz="1350" dirty="0">
                <a:latin typeface="+mn-lt"/>
                <a:ea typeface="+mn-ea"/>
                <a:cs typeface="+mn-cs"/>
              </a:rPr>
              <a:t>import </a:t>
            </a:r>
            <a:r>
              <a:rPr lang="en-US" sz="1350" dirty="0" err="1">
                <a:latin typeface="+mn-lt"/>
                <a:ea typeface="+mn-ea"/>
                <a:cs typeface="+mn-cs"/>
              </a:rPr>
              <a:t>plotly.graph_objs</a:t>
            </a:r>
            <a:r>
              <a:rPr lang="en-US" sz="1350" dirty="0">
                <a:latin typeface="+mn-lt"/>
                <a:ea typeface="+mn-ea"/>
                <a:cs typeface="+mn-cs"/>
              </a:rPr>
              <a:t> as go</a:t>
            </a:r>
          </a:p>
          <a:p>
            <a:pPr marL="0" indent="0">
              <a:lnSpc>
                <a:spcPct val="120000"/>
              </a:lnSpc>
              <a:buNone/>
            </a:pPr>
            <a:r>
              <a:rPr lang="en-US" sz="1350" dirty="0" err="1">
                <a:latin typeface="+mn-lt"/>
                <a:ea typeface="+mn-ea"/>
                <a:cs typeface="+mn-cs"/>
              </a:rPr>
              <a:t>py.init_notebook_mode</a:t>
            </a:r>
            <a:r>
              <a:rPr lang="en-US" sz="1350" dirty="0">
                <a:latin typeface="+mn-lt"/>
                <a:ea typeface="+mn-ea"/>
                <a:cs typeface="+mn-cs"/>
              </a:rPr>
              <a:t>(connected=False)</a:t>
            </a:r>
          </a:p>
          <a:p>
            <a:pPr marL="0" indent="0">
              <a:lnSpc>
                <a:spcPct val="120000"/>
              </a:lnSpc>
              <a:buNone/>
            </a:pPr>
            <a:r>
              <a:rPr lang="en-US" sz="1350" dirty="0">
                <a:latin typeface="+mn-lt"/>
                <a:ea typeface="+mn-ea"/>
                <a:cs typeface="+mn-cs"/>
              </a:rPr>
              <a:t>def </a:t>
            </a:r>
            <a:r>
              <a:rPr lang="en-US" sz="1350" dirty="0" err="1">
                <a:latin typeface="+mn-lt"/>
                <a:ea typeface="+mn-ea"/>
                <a:cs typeface="+mn-cs"/>
              </a:rPr>
              <a:t>configure_plotly_browser_state</a:t>
            </a:r>
            <a:r>
              <a:rPr lang="en-US" sz="1350" dirty="0">
                <a:latin typeface="+mn-lt"/>
                <a:ea typeface="+mn-ea"/>
                <a:cs typeface="+mn-cs"/>
              </a:rPr>
              <a:t>():</a:t>
            </a:r>
          </a:p>
          <a:p>
            <a:pPr marL="0" indent="0">
              <a:lnSpc>
                <a:spcPct val="120000"/>
              </a:lnSpc>
              <a:buNone/>
            </a:pPr>
            <a:r>
              <a:rPr lang="en-US" sz="1350" dirty="0">
                <a:latin typeface="+mn-lt"/>
                <a:ea typeface="+mn-ea"/>
                <a:cs typeface="+mn-cs"/>
              </a:rPr>
              <a:t>  import </a:t>
            </a:r>
            <a:r>
              <a:rPr lang="en-US" sz="1350" dirty="0" err="1">
                <a:latin typeface="+mn-lt"/>
                <a:ea typeface="+mn-ea"/>
                <a:cs typeface="+mn-cs"/>
              </a:rPr>
              <a:t>IPython</a:t>
            </a:r>
            <a:endParaRPr lang="en-US" sz="1350" dirty="0">
              <a:latin typeface="+mn-lt"/>
              <a:ea typeface="+mn-ea"/>
              <a:cs typeface="+mn-cs"/>
            </a:endParaRPr>
          </a:p>
          <a:p>
            <a:pPr marL="0" indent="0">
              <a:lnSpc>
                <a:spcPct val="120000"/>
              </a:lnSpc>
              <a:buNone/>
            </a:pPr>
            <a:r>
              <a:rPr lang="en-US" sz="1350" dirty="0">
                <a:latin typeface="+mn-lt"/>
                <a:ea typeface="+mn-ea"/>
                <a:cs typeface="+mn-cs"/>
              </a:rPr>
              <a:t>  display(IPython.core.display.HTML('''</a:t>
            </a:r>
          </a:p>
          <a:p>
            <a:pPr marL="0" indent="0">
              <a:lnSpc>
                <a:spcPct val="120000"/>
              </a:lnSpc>
              <a:buNone/>
            </a:pPr>
            <a:r>
              <a:rPr lang="en-US" sz="1350" dirty="0">
                <a:latin typeface="+mn-lt"/>
                <a:ea typeface="+mn-ea"/>
                <a:cs typeface="+mn-cs"/>
              </a:rPr>
              <a:t>        &lt;script </a:t>
            </a:r>
            <a:r>
              <a:rPr lang="en-US" sz="1350" dirty="0" err="1">
                <a:latin typeface="+mn-lt"/>
                <a:ea typeface="+mn-ea"/>
                <a:cs typeface="+mn-cs"/>
              </a:rPr>
              <a:t>src</a:t>
            </a:r>
            <a:r>
              <a:rPr lang="en-US" sz="1350" dirty="0">
                <a:latin typeface="+mn-lt"/>
                <a:ea typeface="+mn-ea"/>
                <a:cs typeface="+mn-cs"/>
              </a:rPr>
              <a:t>="/static/components/</a:t>
            </a:r>
            <a:r>
              <a:rPr lang="en-US" sz="1350" dirty="0" err="1">
                <a:latin typeface="+mn-lt"/>
                <a:ea typeface="+mn-ea"/>
                <a:cs typeface="+mn-cs"/>
              </a:rPr>
              <a:t>requirejs</a:t>
            </a:r>
            <a:r>
              <a:rPr lang="en-US" sz="1350" dirty="0">
                <a:latin typeface="+mn-lt"/>
                <a:ea typeface="+mn-ea"/>
                <a:cs typeface="+mn-cs"/>
              </a:rPr>
              <a:t>/require.js"&gt;&lt;/script&gt;</a:t>
            </a:r>
          </a:p>
          <a:p>
            <a:pPr marL="0" indent="0">
              <a:lnSpc>
                <a:spcPct val="120000"/>
              </a:lnSpc>
              <a:buNone/>
            </a:pPr>
            <a:r>
              <a:rPr lang="en-US" sz="1350" dirty="0">
                <a:latin typeface="+mn-lt"/>
                <a:ea typeface="+mn-ea"/>
                <a:cs typeface="+mn-cs"/>
              </a:rPr>
              <a:t>        &lt;script&gt;</a:t>
            </a:r>
          </a:p>
          <a:p>
            <a:pPr marL="0" indent="0">
              <a:lnSpc>
                <a:spcPct val="120000"/>
              </a:lnSpc>
              <a:buNone/>
            </a:pPr>
            <a:r>
              <a:rPr lang="en-US" sz="1350" dirty="0">
                <a:latin typeface="+mn-lt"/>
                <a:ea typeface="+mn-ea"/>
                <a:cs typeface="+mn-cs"/>
              </a:rPr>
              <a:t>          </a:t>
            </a:r>
            <a:r>
              <a:rPr lang="en-US" sz="1350" dirty="0" err="1">
                <a:latin typeface="+mn-lt"/>
                <a:ea typeface="+mn-ea"/>
                <a:cs typeface="+mn-cs"/>
              </a:rPr>
              <a:t>requirejs.config</a:t>
            </a:r>
            <a:r>
              <a:rPr lang="en-US" sz="1350" dirty="0">
                <a:latin typeface="+mn-lt"/>
                <a:ea typeface="+mn-ea"/>
                <a:cs typeface="+mn-cs"/>
              </a:rPr>
              <a:t>({</a:t>
            </a:r>
          </a:p>
          <a:p>
            <a:pPr marL="0" indent="0">
              <a:lnSpc>
                <a:spcPct val="120000"/>
              </a:lnSpc>
              <a:buNone/>
            </a:pPr>
            <a:r>
              <a:rPr lang="en-US" sz="1350" dirty="0">
                <a:latin typeface="+mn-lt"/>
                <a:ea typeface="+mn-ea"/>
                <a:cs typeface="+mn-cs"/>
              </a:rPr>
              <a:t>            paths: {</a:t>
            </a:r>
          </a:p>
          <a:p>
            <a:pPr marL="0" indent="0">
              <a:lnSpc>
                <a:spcPct val="120000"/>
              </a:lnSpc>
              <a:buNone/>
            </a:pPr>
            <a:r>
              <a:rPr lang="en-US" sz="1350" dirty="0">
                <a:latin typeface="+mn-lt"/>
                <a:ea typeface="+mn-ea"/>
                <a:cs typeface="+mn-cs"/>
              </a:rPr>
              <a:t>              base: '/static/base',</a:t>
            </a:r>
          </a:p>
          <a:p>
            <a:pPr marL="0" indent="0">
              <a:lnSpc>
                <a:spcPct val="120000"/>
              </a:lnSpc>
              <a:buNone/>
            </a:pPr>
            <a:r>
              <a:rPr lang="en-US" sz="1350" dirty="0">
                <a:latin typeface="+mn-lt"/>
                <a:ea typeface="+mn-ea"/>
                <a:cs typeface="+mn-cs"/>
              </a:rPr>
              <a:t>              </a:t>
            </a:r>
            <a:r>
              <a:rPr lang="en-US" sz="1350" dirty="0" err="1">
                <a:latin typeface="+mn-lt"/>
                <a:ea typeface="+mn-ea"/>
                <a:cs typeface="+mn-cs"/>
              </a:rPr>
              <a:t>plotly</a:t>
            </a:r>
            <a:r>
              <a:rPr lang="en-US" sz="1350" dirty="0">
                <a:latin typeface="+mn-lt"/>
                <a:ea typeface="+mn-ea"/>
                <a:cs typeface="+mn-cs"/>
              </a:rPr>
              <a:t>: 'https://cdn.plot.ly/plotly-1.5.1.min.js?noext',</a:t>
            </a:r>
          </a:p>
          <a:p>
            <a:pPr marL="0" indent="0">
              <a:lnSpc>
                <a:spcPct val="120000"/>
              </a:lnSpc>
              <a:buNone/>
            </a:pPr>
            <a:r>
              <a:rPr lang="en-US" sz="1350" dirty="0">
                <a:latin typeface="+mn-lt"/>
                <a:ea typeface="+mn-ea"/>
                <a:cs typeface="+mn-cs"/>
              </a:rPr>
              <a:t>            },</a:t>
            </a:r>
          </a:p>
          <a:p>
            <a:pPr marL="0" indent="0">
              <a:lnSpc>
                <a:spcPct val="120000"/>
              </a:lnSpc>
              <a:buNone/>
            </a:pPr>
            <a:r>
              <a:rPr lang="en-US" sz="1350" dirty="0">
                <a:latin typeface="+mn-lt"/>
                <a:ea typeface="+mn-ea"/>
                <a:cs typeface="+mn-cs"/>
              </a:rPr>
              <a:t>          });</a:t>
            </a:r>
          </a:p>
          <a:p>
            <a:pPr marL="0" indent="0">
              <a:lnSpc>
                <a:spcPct val="120000"/>
              </a:lnSpc>
              <a:buNone/>
            </a:pPr>
            <a:r>
              <a:rPr lang="en-US" sz="1350" dirty="0">
                <a:latin typeface="+mn-lt"/>
                <a:ea typeface="+mn-ea"/>
                <a:cs typeface="+mn-cs"/>
              </a:rPr>
              <a:t>        &lt;/script&gt;</a:t>
            </a:r>
          </a:p>
          <a:p>
            <a:pPr marL="0" indent="0">
              <a:lnSpc>
                <a:spcPct val="120000"/>
              </a:lnSpc>
              <a:buNone/>
            </a:pPr>
            <a:r>
              <a:rPr lang="en-US" sz="1350" dirty="0">
                <a:latin typeface="+mn-lt"/>
                <a:ea typeface="+mn-ea"/>
                <a:cs typeface="+mn-cs"/>
              </a:rPr>
              <a:t>        '''))</a:t>
            </a:r>
            <a:endParaRPr lang="el-GR" sz="1350" dirty="0">
              <a:latin typeface="+mn-lt"/>
              <a:ea typeface="+mn-ea"/>
              <a:cs typeface="+mn-cs"/>
            </a:endParaRPr>
          </a:p>
        </p:txBody>
      </p:sp>
      <p:sp>
        <p:nvSpPr>
          <p:cNvPr id="4" name="Ορθογώνιο 3">
            <a:extLst>
              <a:ext uri="{FF2B5EF4-FFF2-40B4-BE49-F238E27FC236}">
                <a16:creationId xmlns:a16="http://schemas.microsoft.com/office/drawing/2014/main" id="{36716D72-2C6F-4F8E-86B8-0863E8A761D3}"/>
              </a:ext>
            </a:extLst>
          </p:cNvPr>
          <p:cNvSpPr/>
          <p:nvPr/>
        </p:nvSpPr>
        <p:spPr>
          <a:xfrm>
            <a:off x="4233077" y="2226469"/>
            <a:ext cx="4572000" cy="3000821"/>
          </a:xfrm>
          <a:prstGeom prst="rect">
            <a:avLst/>
          </a:prstGeom>
        </p:spPr>
        <p:txBody>
          <a:bodyPr>
            <a:spAutoFit/>
          </a:bodyPr>
          <a:lstStyle/>
          <a:p>
            <a:r>
              <a:rPr lang="el-GR" sz="1350" dirty="0" err="1"/>
              <a:t>from</a:t>
            </a:r>
            <a:r>
              <a:rPr lang="el-GR" sz="1350" dirty="0"/>
              <a:t> </a:t>
            </a:r>
            <a:r>
              <a:rPr lang="el-GR" sz="1350" dirty="0" err="1"/>
              <a:t>plotly.offline</a:t>
            </a:r>
            <a:r>
              <a:rPr lang="el-GR" sz="1350" dirty="0"/>
              <a:t> </a:t>
            </a:r>
            <a:r>
              <a:rPr lang="el-GR" sz="1350" dirty="0" err="1"/>
              <a:t>import</a:t>
            </a:r>
            <a:r>
              <a:rPr lang="el-GR" sz="1350" dirty="0"/>
              <a:t> </a:t>
            </a:r>
            <a:r>
              <a:rPr lang="el-GR" sz="1350" dirty="0" err="1"/>
              <a:t>download_plotlyjs,plot</a:t>
            </a:r>
            <a:r>
              <a:rPr lang="el-GR" sz="1350" dirty="0"/>
              <a:t>, </a:t>
            </a:r>
            <a:r>
              <a:rPr lang="el-GR" sz="1350" dirty="0" err="1"/>
              <a:t>iplot</a:t>
            </a:r>
            <a:endParaRPr lang="el-GR" sz="1350" dirty="0"/>
          </a:p>
          <a:p>
            <a:r>
              <a:rPr lang="el-GR" sz="1350" dirty="0" err="1"/>
              <a:t>def</a:t>
            </a:r>
            <a:r>
              <a:rPr lang="el-GR" sz="1350" dirty="0"/>
              <a:t> </a:t>
            </a:r>
            <a:r>
              <a:rPr lang="el-GR" sz="1350" dirty="0" err="1"/>
              <a:t>createTableFreqFigure</a:t>
            </a:r>
            <a:r>
              <a:rPr lang="el-GR" sz="1350" dirty="0"/>
              <a:t>(</a:t>
            </a:r>
            <a:r>
              <a:rPr lang="el-GR" sz="1350" dirty="0" err="1"/>
              <a:t>data,name,n</a:t>
            </a:r>
            <a:r>
              <a:rPr lang="el-GR" sz="1350" dirty="0"/>
              <a:t>=5,m=1000):</a:t>
            </a:r>
          </a:p>
          <a:p>
            <a:r>
              <a:rPr lang="el-GR" sz="1350" dirty="0"/>
              <a:t>    s = </a:t>
            </a:r>
            <a:r>
              <a:rPr lang="el-GR" sz="1350" dirty="0" err="1"/>
              <a:t>pd.DataFrame</a:t>
            </a:r>
            <a:r>
              <a:rPr lang="el-GR" sz="1350" dirty="0"/>
              <a:t>(</a:t>
            </a:r>
            <a:r>
              <a:rPr lang="el-GR" sz="1350" dirty="0" err="1"/>
              <a:t>data</a:t>
            </a:r>
            <a:r>
              <a:rPr lang="el-GR" sz="1350" dirty="0"/>
              <a:t>[</a:t>
            </a:r>
            <a:r>
              <a:rPr lang="el-GR" sz="1350" dirty="0" err="1"/>
              <a:t>name</a:t>
            </a:r>
            <a:r>
              <a:rPr lang="el-GR" sz="1350" dirty="0"/>
              <a:t>].</a:t>
            </a:r>
            <a:r>
              <a:rPr lang="el-GR" sz="1350" dirty="0" err="1"/>
              <a:t>value_counts</a:t>
            </a:r>
            <a:r>
              <a:rPr lang="el-GR" sz="1350" dirty="0"/>
              <a:t>())</a:t>
            </a:r>
          </a:p>
          <a:p>
            <a:r>
              <a:rPr lang="el-GR" sz="1350" dirty="0"/>
              <a:t>    </a:t>
            </a:r>
            <a:r>
              <a:rPr lang="el-GR" sz="1350" dirty="0" err="1"/>
              <a:t>s.columns</a:t>
            </a:r>
            <a:r>
              <a:rPr lang="el-GR" sz="1350" dirty="0"/>
              <a:t>=['</a:t>
            </a:r>
            <a:r>
              <a:rPr lang="el-GR" sz="1350" dirty="0" err="1"/>
              <a:t>Count</a:t>
            </a:r>
            <a:r>
              <a:rPr lang="el-GR" sz="1350" dirty="0"/>
              <a:t>']</a:t>
            </a:r>
          </a:p>
          <a:p>
            <a:r>
              <a:rPr lang="el-GR" sz="1350" dirty="0"/>
              <a:t>    s['</a:t>
            </a:r>
            <a:r>
              <a:rPr lang="el-GR" sz="1350" dirty="0" err="1"/>
              <a:t>Name</a:t>
            </a:r>
            <a:r>
              <a:rPr lang="el-GR" sz="1350" dirty="0"/>
              <a:t>'] = </a:t>
            </a:r>
            <a:r>
              <a:rPr lang="el-GR" sz="1350" dirty="0" err="1"/>
              <a:t>s.index.tolist</a:t>
            </a:r>
            <a:r>
              <a:rPr lang="el-GR" sz="1350" dirty="0"/>
              <a:t>()</a:t>
            </a:r>
          </a:p>
          <a:p>
            <a:r>
              <a:rPr lang="el-GR" sz="1350" dirty="0"/>
              <a:t>    </a:t>
            </a:r>
            <a:r>
              <a:rPr lang="el-GR" sz="1350" dirty="0" err="1"/>
              <a:t>s.sort_values</a:t>
            </a:r>
            <a:r>
              <a:rPr lang="el-GR" sz="1350" dirty="0"/>
              <a:t>(</a:t>
            </a:r>
            <a:r>
              <a:rPr lang="el-GR" sz="1350" dirty="0" err="1"/>
              <a:t>by</a:t>
            </a:r>
            <a:r>
              <a:rPr lang="el-GR" sz="1350" dirty="0"/>
              <a:t>="</a:t>
            </a:r>
            <a:r>
              <a:rPr lang="el-GR" sz="1350" dirty="0" err="1"/>
              <a:t>Count</a:t>
            </a:r>
            <a:r>
              <a:rPr lang="el-GR" sz="1350" dirty="0"/>
              <a:t>",</a:t>
            </a:r>
            <a:r>
              <a:rPr lang="el-GR" sz="1350" dirty="0" err="1"/>
              <a:t>ascending</a:t>
            </a:r>
            <a:r>
              <a:rPr lang="el-GR" sz="1350" dirty="0"/>
              <a:t>=</a:t>
            </a:r>
            <a:r>
              <a:rPr lang="el-GR" sz="1350" dirty="0" err="1"/>
              <a:t>False</a:t>
            </a:r>
            <a:r>
              <a:rPr lang="el-GR" sz="1350" dirty="0"/>
              <a:t>)</a:t>
            </a:r>
          </a:p>
          <a:p>
            <a:r>
              <a:rPr lang="el-GR" sz="1350" dirty="0"/>
              <a:t>    s = </a:t>
            </a:r>
            <a:r>
              <a:rPr lang="el-GR" sz="1350" dirty="0" err="1"/>
              <a:t>s.reset_index</a:t>
            </a:r>
            <a:r>
              <a:rPr lang="el-GR" sz="1350" dirty="0"/>
              <a:t>(</a:t>
            </a:r>
            <a:r>
              <a:rPr lang="el-GR" sz="1350" dirty="0" err="1"/>
              <a:t>drop</a:t>
            </a:r>
            <a:r>
              <a:rPr lang="el-GR" sz="1350" dirty="0"/>
              <a:t>=</a:t>
            </a:r>
            <a:r>
              <a:rPr lang="el-GR" sz="1350" dirty="0" err="1"/>
              <a:t>True</a:t>
            </a:r>
            <a:r>
              <a:rPr lang="el-GR" sz="1350" dirty="0"/>
              <a:t>)</a:t>
            </a:r>
          </a:p>
          <a:p>
            <a:r>
              <a:rPr lang="el-GR" sz="1350" dirty="0"/>
              <a:t>    </a:t>
            </a:r>
            <a:r>
              <a:rPr lang="el-GR" sz="1350" dirty="0" err="1"/>
              <a:t>print</a:t>
            </a:r>
            <a:r>
              <a:rPr lang="el-GR" sz="1350" dirty="0"/>
              <a:t>(</a:t>
            </a:r>
            <a:r>
              <a:rPr lang="el-GR" sz="1350" dirty="0" err="1"/>
              <a:t>s.head</a:t>
            </a:r>
            <a:r>
              <a:rPr lang="el-GR" sz="1350" dirty="0"/>
              <a:t>(n))</a:t>
            </a:r>
          </a:p>
          <a:p>
            <a:r>
              <a:rPr lang="el-GR" sz="1350" dirty="0"/>
              <a:t>    </a:t>
            </a:r>
            <a:r>
              <a:rPr lang="el-GR" sz="1350" dirty="0" err="1"/>
              <a:t>plt.figure</a:t>
            </a:r>
            <a:r>
              <a:rPr lang="el-GR" sz="1350" dirty="0"/>
              <a:t>(</a:t>
            </a:r>
            <a:r>
              <a:rPr lang="el-GR" sz="1350" dirty="0" err="1"/>
              <a:t>figsize</a:t>
            </a:r>
            <a:r>
              <a:rPr lang="el-GR" sz="1350" dirty="0"/>
              <a:t>=(80,80))</a:t>
            </a:r>
          </a:p>
          <a:p>
            <a:r>
              <a:rPr lang="el-GR" sz="1350" dirty="0"/>
              <a:t>    </a:t>
            </a:r>
            <a:r>
              <a:rPr lang="el-GR" sz="1350" dirty="0" err="1"/>
              <a:t>temp</a:t>
            </a:r>
            <a:r>
              <a:rPr lang="el-GR" sz="1350" dirty="0"/>
              <a:t> = s[s['</a:t>
            </a:r>
            <a:r>
              <a:rPr lang="el-GR" sz="1350" dirty="0" err="1"/>
              <a:t>Count</a:t>
            </a:r>
            <a:r>
              <a:rPr lang="el-GR" sz="1350" dirty="0"/>
              <a:t>']&gt;=m]</a:t>
            </a:r>
          </a:p>
          <a:p>
            <a:r>
              <a:rPr lang="el-GR" sz="1350" dirty="0"/>
              <a:t>    </a:t>
            </a:r>
            <a:r>
              <a:rPr lang="el-GR" sz="1350" dirty="0" err="1"/>
              <a:t>labels</a:t>
            </a:r>
            <a:r>
              <a:rPr lang="el-GR" sz="1350" dirty="0"/>
              <a:t>=</a:t>
            </a:r>
            <a:r>
              <a:rPr lang="el-GR" sz="1350" dirty="0" err="1"/>
              <a:t>temp</a:t>
            </a:r>
            <a:r>
              <a:rPr lang="el-GR" sz="1350" dirty="0"/>
              <a:t>['</a:t>
            </a:r>
            <a:r>
              <a:rPr lang="el-GR" sz="1350" dirty="0" err="1"/>
              <a:t>Name</a:t>
            </a:r>
            <a:r>
              <a:rPr lang="el-GR" sz="1350" dirty="0"/>
              <a:t>']</a:t>
            </a:r>
          </a:p>
          <a:p>
            <a:r>
              <a:rPr lang="el-GR" sz="1350" dirty="0"/>
              <a:t>    </a:t>
            </a:r>
            <a:r>
              <a:rPr lang="el-GR" sz="1350" dirty="0" err="1"/>
              <a:t>values</a:t>
            </a:r>
            <a:r>
              <a:rPr lang="el-GR" sz="1350" dirty="0"/>
              <a:t>=</a:t>
            </a:r>
            <a:r>
              <a:rPr lang="el-GR" sz="1350" dirty="0" err="1"/>
              <a:t>temp</a:t>
            </a:r>
            <a:r>
              <a:rPr lang="el-GR" sz="1350" dirty="0"/>
              <a:t>['</a:t>
            </a:r>
            <a:r>
              <a:rPr lang="el-GR" sz="1350" dirty="0" err="1"/>
              <a:t>Count</a:t>
            </a:r>
            <a:r>
              <a:rPr lang="el-GR" sz="1350" dirty="0"/>
              <a:t>']</a:t>
            </a:r>
          </a:p>
          <a:p>
            <a:r>
              <a:rPr lang="el-GR" sz="1350" dirty="0"/>
              <a:t>    </a:t>
            </a:r>
            <a:r>
              <a:rPr lang="el-GR" sz="1350" dirty="0" err="1"/>
              <a:t>trace</a:t>
            </a:r>
            <a:r>
              <a:rPr lang="el-GR" sz="1350" dirty="0"/>
              <a:t>=</a:t>
            </a:r>
            <a:r>
              <a:rPr lang="el-GR" sz="1350" dirty="0" err="1"/>
              <a:t>go.Pie</a:t>
            </a:r>
            <a:r>
              <a:rPr lang="el-GR" sz="1350" dirty="0"/>
              <a:t>(</a:t>
            </a:r>
            <a:r>
              <a:rPr lang="el-GR" sz="1350" dirty="0" err="1"/>
              <a:t>labels</a:t>
            </a:r>
            <a:r>
              <a:rPr lang="el-GR" sz="1350" dirty="0"/>
              <a:t>=</a:t>
            </a:r>
            <a:r>
              <a:rPr lang="el-GR" sz="1350" dirty="0" err="1"/>
              <a:t>labels,values</a:t>
            </a:r>
            <a:r>
              <a:rPr lang="el-GR" sz="1350" dirty="0"/>
              <a:t>=</a:t>
            </a:r>
            <a:r>
              <a:rPr lang="el-GR" sz="1350" dirty="0" err="1"/>
              <a:t>values,title</a:t>
            </a:r>
            <a:r>
              <a:rPr lang="el-GR" sz="1350" dirty="0"/>
              <a:t>= </a:t>
            </a:r>
            <a:r>
              <a:rPr lang="el-GR" sz="1350" dirty="0" err="1"/>
              <a:t>name</a:t>
            </a:r>
            <a:r>
              <a:rPr lang="el-GR" sz="1350" dirty="0"/>
              <a:t>)</a:t>
            </a:r>
          </a:p>
          <a:p>
            <a:r>
              <a:rPr lang="el-GR" sz="1350" dirty="0"/>
              <a:t>    </a:t>
            </a:r>
            <a:r>
              <a:rPr lang="el-GR" sz="1350" dirty="0" err="1"/>
              <a:t>iplot</a:t>
            </a:r>
            <a:r>
              <a:rPr lang="el-GR" sz="1350" dirty="0"/>
              <a:t>([</a:t>
            </a:r>
            <a:r>
              <a:rPr lang="el-GR" sz="1350" dirty="0" err="1"/>
              <a:t>trace</a:t>
            </a:r>
            <a:r>
              <a:rPr lang="el-GR" sz="1350" dirty="0"/>
              <a:t>])</a:t>
            </a:r>
          </a:p>
        </p:txBody>
      </p:sp>
      <p:sp>
        <p:nvSpPr>
          <p:cNvPr id="5" name="Ορθογώνιο 4">
            <a:extLst>
              <a:ext uri="{FF2B5EF4-FFF2-40B4-BE49-F238E27FC236}">
                <a16:creationId xmlns:a16="http://schemas.microsoft.com/office/drawing/2014/main" id="{9AE9CAD8-1213-45E0-8911-4027F1E33C0F}"/>
              </a:ext>
            </a:extLst>
          </p:cNvPr>
          <p:cNvSpPr/>
          <p:nvPr/>
        </p:nvSpPr>
        <p:spPr>
          <a:xfrm>
            <a:off x="310463" y="2144012"/>
            <a:ext cx="3350029" cy="4044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F76EB04C-79DC-41A7-8514-465599DAEF55}"/>
              </a:ext>
            </a:extLst>
          </p:cNvPr>
          <p:cNvSpPr/>
          <p:nvPr/>
        </p:nvSpPr>
        <p:spPr>
          <a:xfrm>
            <a:off x="4197927" y="2049087"/>
            <a:ext cx="4355869" cy="3337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output">
            <a:hlinkClick r:id="" action="ppaction://media"/>
            <a:extLst>
              <a:ext uri="{FF2B5EF4-FFF2-40B4-BE49-F238E27FC236}">
                <a16:creationId xmlns:a16="http://schemas.microsoft.com/office/drawing/2014/main" id="{0DBCA468-8605-4A3F-AD7B-E164CE0A00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7870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9432" y="2256360"/>
            <a:ext cx="1155617"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2" name="Title 1"/>
          <p:cNvSpPr>
            <a:spLocks noGrp="1"/>
          </p:cNvSpPr>
          <p:nvPr>
            <p:ph type="title"/>
          </p:nvPr>
        </p:nvSpPr>
        <p:spPr/>
        <p:txBody>
          <a:bodyPr>
            <a:normAutofit fontScale="90000"/>
          </a:bodyPr>
          <a:lstStyle/>
          <a:p>
            <a:r>
              <a:rPr lang="en-US" dirty="0"/>
              <a:t>Reading data using pandas</a:t>
            </a:r>
            <a:br>
              <a:rPr lang="en-US" dirty="0"/>
            </a:br>
            <a:r>
              <a:rPr lang="en-US" dirty="0"/>
              <a:t>Open cmoa.csv from Carnegie Museum of Art</a:t>
            </a:r>
          </a:p>
        </p:txBody>
      </p:sp>
      <p:sp>
        <p:nvSpPr>
          <p:cNvPr id="4" name="Slide Number Placeholder 3"/>
          <p:cNvSpPr>
            <a:spLocks noGrp="1"/>
          </p:cNvSpPr>
          <p:nvPr>
            <p:ph type="sldNum" sz="quarter" idx="12"/>
          </p:nvPr>
        </p:nvSpPr>
        <p:spPr/>
        <p:txBody>
          <a:bodyPr/>
          <a:lstStyle/>
          <a:p>
            <a:fld id="{B841CA95-E0BC-48B5-948A-ECC494EB4D84}" type="slidenum">
              <a:rPr lang="en-US" smtClean="0"/>
              <a:t>53</a:t>
            </a:fld>
            <a:endParaRPr lang="en-US"/>
          </a:p>
        </p:txBody>
      </p:sp>
      <p:sp>
        <p:nvSpPr>
          <p:cNvPr id="7" name="TextBox 6"/>
          <p:cNvSpPr txBox="1"/>
          <p:nvPr/>
        </p:nvSpPr>
        <p:spPr>
          <a:xfrm>
            <a:off x="1817457" y="2256361"/>
            <a:ext cx="6368635" cy="1131079"/>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#Import Python Libraries</a:t>
            </a: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accent1">
                    <a:lumMod val="7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numpy</a:t>
            </a:r>
            <a:r>
              <a:rPr lang="en-US" sz="1350" dirty="0">
                <a:solidFill>
                  <a:schemeClr val="accent1">
                    <a:lumMod val="75000"/>
                  </a:schemeClr>
                </a:solidFill>
                <a:latin typeface="Courier New" panose="02070309020205020404" pitchFamily="49" charset="0"/>
                <a:cs typeface="Courier New" panose="02070309020205020404" pitchFamily="49" charset="0"/>
              </a:rPr>
              <a:t>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accent1">
                    <a:lumMod val="75000"/>
                  </a:schemeClr>
                </a:solidFill>
                <a:latin typeface="Courier New" panose="02070309020205020404" pitchFamily="49" charset="0"/>
                <a:cs typeface="Courier New" panose="02070309020205020404" pitchFamily="49" charset="0"/>
              </a:rPr>
              <a:t> </a:t>
            </a:r>
            <a:r>
              <a:rPr lang="en-US" sz="1350" dirty="0">
                <a:solidFill>
                  <a:schemeClr val="bg2">
                    <a:lumMod val="25000"/>
                  </a:schemeClr>
                </a:solidFill>
                <a:latin typeface="Courier New" panose="02070309020205020404" pitchFamily="49" charset="0"/>
                <a:cs typeface="Courier New" panose="02070309020205020404" pitchFamily="49" charset="0"/>
              </a:rPr>
              <a:t>np</a:t>
            </a: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bg2">
                    <a:lumMod val="25000"/>
                  </a:schemeClr>
                </a:solidFill>
                <a:latin typeface="Courier New" panose="02070309020205020404" pitchFamily="49" charset="0"/>
                <a:cs typeface="Courier New" panose="02070309020205020404" pitchFamily="49" charset="0"/>
              </a:rPr>
              <a:t> pandas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bg2">
                    <a:lumMod val="25000"/>
                  </a:schemeClr>
                </a:solidFill>
                <a:latin typeface="Courier New" panose="02070309020205020404" pitchFamily="49" charset="0"/>
                <a:cs typeface="Courier New" panose="02070309020205020404" pitchFamily="49" charset="0"/>
              </a:rPr>
              <a:t> pd</a:t>
            </a: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bg2">
                    <a:lumMod val="25000"/>
                  </a:schemeClr>
                </a:solidFill>
                <a:latin typeface="Courier New" panose="02070309020205020404" pitchFamily="49" charset="0"/>
                <a:cs typeface="Courier New" panose="02070309020205020404" pitchFamily="49" charset="0"/>
              </a:rPr>
              <a:t> matplotlib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plt</a:t>
            </a:r>
            <a:endParaRPr lang="en-US" sz="1350" dirty="0">
              <a:solidFill>
                <a:schemeClr val="bg2">
                  <a:lumMod val="25000"/>
                </a:schemeClr>
              </a:solidFill>
              <a:latin typeface="Courier New" panose="02070309020205020404" pitchFamily="49" charset="0"/>
              <a:cs typeface="Courier New" panose="02070309020205020404" pitchFamily="49" charset="0"/>
            </a:endParaRPr>
          </a:p>
          <a:p>
            <a:r>
              <a:rPr lang="en-US" sz="1350" b="1" dirty="0">
                <a:solidFill>
                  <a:schemeClr val="accent6">
                    <a:lumMod val="75000"/>
                  </a:schemeClr>
                </a:solidFill>
                <a:latin typeface="Courier New" panose="02070309020205020404" pitchFamily="49" charset="0"/>
                <a:cs typeface="Courier New" panose="02070309020205020404" pitchFamily="49" charset="0"/>
              </a:rPr>
              <a:t>import</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seaborn</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b="1" dirty="0">
                <a:solidFill>
                  <a:schemeClr val="accent6">
                    <a:lumMod val="75000"/>
                  </a:schemeClr>
                </a:solidFill>
                <a:latin typeface="Courier New" panose="02070309020205020404" pitchFamily="49" charset="0"/>
                <a:cs typeface="Courier New" panose="02070309020205020404" pitchFamily="49" charset="0"/>
              </a:rPr>
              <a:t>as</a:t>
            </a:r>
            <a:r>
              <a:rPr lang="en-US" sz="1350" dirty="0">
                <a:solidFill>
                  <a:schemeClr val="bg2">
                    <a:lumMod val="25000"/>
                  </a:schemeClr>
                </a:solidFill>
                <a:latin typeface="Courier New" panose="02070309020205020404" pitchFamily="49" charset="0"/>
                <a:cs typeface="Courier New" panose="02070309020205020404" pitchFamily="49" charset="0"/>
              </a:rPr>
              <a:t> </a:t>
            </a:r>
            <a:r>
              <a:rPr lang="en-US" sz="1350" dirty="0" err="1">
                <a:solidFill>
                  <a:schemeClr val="bg2">
                    <a:lumMod val="25000"/>
                  </a:schemeClr>
                </a:solidFill>
                <a:latin typeface="Courier New" panose="02070309020205020404" pitchFamily="49" charset="0"/>
                <a:cs typeface="Courier New" panose="02070309020205020404" pitchFamily="49" charset="0"/>
              </a:rPr>
              <a:t>sns</a:t>
            </a:r>
            <a:endParaRPr lang="en-US" sz="1350" dirty="0">
              <a:solidFill>
                <a:schemeClr val="bg2">
                  <a:lumMod val="25000"/>
                </a:schemeClr>
              </a:solidFill>
              <a:latin typeface="Courier New" panose="02070309020205020404" pitchFamily="49" charset="0"/>
              <a:cs typeface="Courier New" panose="02070309020205020404" pitchFamily="49" charset="0"/>
            </a:endParaRPr>
          </a:p>
        </p:txBody>
      </p:sp>
      <p:sp>
        <p:nvSpPr>
          <p:cNvPr id="8" name="Rectangle 7"/>
          <p:cNvSpPr/>
          <p:nvPr/>
        </p:nvSpPr>
        <p:spPr>
          <a:xfrm>
            <a:off x="744387" y="2187627"/>
            <a:ext cx="7620125" cy="1439056"/>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p:cNvCxnSpPr/>
          <p:nvPr/>
        </p:nvCxnSpPr>
        <p:spPr>
          <a:xfrm>
            <a:off x="744387" y="2187627"/>
            <a:ext cx="0" cy="1439056"/>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558E96-D72B-40AD-8AE2-93A2339916A0}"/>
              </a:ext>
            </a:extLst>
          </p:cNvPr>
          <p:cNvSpPr txBox="1"/>
          <p:nvPr/>
        </p:nvSpPr>
        <p:spPr>
          <a:xfrm>
            <a:off x="1772856" y="4184912"/>
            <a:ext cx="6847442" cy="1038746"/>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#Read csv file</a:t>
            </a:r>
          </a:p>
          <a:p>
            <a:r>
              <a:rPr lang="en-US" sz="1200" dirty="0">
                <a:solidFill>
                  <a:schemeClr val="bg2">
                    <a:lumMod val="25000"/>
                  </a:schemeClr>
                </a:solidFill>
                <a:latin typeface="Courier New" panose="02070309020205020404" pitchFamily="49" charset="0"/>
                <a:cs typeface="Courier New" panose="02070309020205020404" pitchFamily="49" charset="0"/>
              </a:rPr>
              <a:t>import warnings</a:t>
            </a:r>
          </a:p>
          <a:p>
            <a:r>
              <a:rPr lang="en-US" sz="1200" dirty="0" err="1">
                <a:solidFill>
                  <a:schemeClr val="bg2">
                    <a:lumMod val="25000"/>
                  </a:schemeClr>
                </a:solidFill>
                <a:latin typeface="Courier New" panose="02070309020205020404" pitchFamily="49" charset="0"/>
                <a:cs typeface="Courier New" panose="02070309020205020404" pitchFamily="49" charset="0"/>
              </a:rPr>
              <a:t>warnings.filterwarnings</a:t>
            </a:r>
            <a:r>
              <a:rPr lang="en-US" sz="1200" dirty="0">
                <a:solidFill>
                  <a:schemeClr val="bg2">
                    <a:lumMod val="25000"/>
                  </a:schemeClr>
                </a:solidFill>
                <a:latin typeface="Courier New" panose="02070309020205020404" pitchFamily="49" charset="0"/>
                <a:cs typeface="Courier New" panose="02070309020205020404" pitchFamily="49" charset="0"/>
              </a:rPr>
              <a:t>('ignore')</a:t>
            </a:r>
          </a:p>
          <a:p>
            <a:r>
              <a:rPr lang="en-US" sz="1200" dirty="0" err="1">
                <a:solidFill>
                  <a:schemeClr val="bg2">
                    <a:lumMod val="25000"/>
                  </a:schemeClr>
                </a:solidFill>
                <a:latin typeface="Courier New" panose="02070309020205020404" pitchFamily="49" charset="0"/>
                <a:cs typeface="Courier New" panose="02070309020205020404" pitchFamily="49" charset="0"/>
              </a:rPr>
              <a:t>url</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a:solidFill>
                  <a:srgbClr val="FF0000"/>
                </a:solidFill>
                <a:latin typeface="Courier New" panose="02070309020205020404" pitchFamily="49" charset="0"/>
                <a:cs typeface="Courier New" panose="02070309020205020404" pitchFamily="49" charset="0"/>
              </a:rPr>
              <a:t>https://raw.githubusercontent.com/</a:t>
            </a:r>
            <a:r>
              <a:rPr lang="en-US" sz="1200" dirty="0" err="1">
                <a:solidFill>
                  <a:srgbClr val="FF0000"/>
                </a:solidFill>
                <a:latin typeface="Courier New" panose="02070309020205020404" pitchFamily="49" charset="0"/>
                <a:cs typeface="Courier New" panose="02070309020205020404" pitchFamily="49" charset="0"/>
              </a:rPr>
              <a:t>cmoa</a:t>
            </a:r>
            <a:r>
              <a:rPr lang="en-US" sz="1200" dirty="0">
                <a:solidFill>
                  <a:srgbClr val="FF0000"/>
                </a:solidFill>
                <a:latin typeface="Courier New" panose="02070309020205020404" pitchFamily="49" charset="0"/>
                <a:cs typeface="Courier New" panose="02070309020205020404" pitchFamily="49" charset="0"/>
              </a:rPr>
              <a:t>/collection/master/cmoa.csv</a:t>
            </a:r>
            <a:r>
              <a:rPr lang="en-US" sz="1200" dirty="0">
                <a:solidFill>
                  <a:schemeClr val="bg2">
                    <a:lumMod val="25000"/>
                  </a:schemeClr>
                </a:solidFill>
                <a:latin typeface="Courier New" panose="02070309020205020404" pitchFamily="49" charset="0"/>
                <a:cs typeface="Courier New" panose="02070309020205020404" pitchFamily="49" charset="0"/>
              </a:rPr>
              <a:t>'</a:t>
            </a:r>
          </a:p>
          <a:p>
            <a:r>
              <a:rPr lang="en-US" sz="1200" dirty="0">
                <a:solidFill>
                  <a:schemeClr val="bg2">
                    <a:lumMod val="25000"/>
                  </a:schemeClr>
                </a:solidFill>
                <a:latin typeface="Courier New" panose="02070309020205020404" pitchFamily="49" charset="0"/>
                <a:cs typeface="Courier New" panose="02070309020205020404" pitchFamily="49" charset="0"/>
              </a:rPr>
              <a:t>data =</a:t>
            </a:r>
            <a:r>
              <a:rPr lang="en-US" sz="1200" dirty="0" err="1">
                <a:solidFill>
                  <a:schemeClr val="bg2">
                    <a:lumMod val="25000"/>
                  </a:schemeClr>
                </a:solidFill>
                <a:latin typeface="Courier New" panose="02070309020205020404" pitchFamily="49" charset="0"/>
                <a:cs typeface="Courier New" panose="02070309020205020404" pitchFamily="49" charset="0"/>
              </a:rPr>
              <a:t>pd.read_csv</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url</a:t>
            </a:r>
            <a:r>
              <a:rPr lang="en-US" sz="1200" dirty="0">
                <a:solidFill>
                  <a:schemeClr val="bg2">
                    <a:lumMod val="25000"/>
                  </a:schemeClr>
                </a:solidFill>
                <a:latin typeface="Courier New" panose="02070309020205020404" pitchFamily="49" charset="0"/>
                <a:cs typeface="Courier New" panose="02070309020205020404" pitchFamily="49" charset="0"/>
              </a:rPr>
              <a:t>)</a:t>
            </a:r>
          </a:p>
        </p:txBody>
      </p:sp>
      <p:sp>
        <p:nvSpPr>
          <p:cNvPr id="13" name="TextBox 12">
            <a:extLst>
              <a:ext uri="{FF2B5EF4-FFF2-40B4-BE49-F238E27FC236}">
                <a16:creationId xmlns:a16="http://schemas.microsoft.com/office/drawing/2014/main" id="{65BB7BAB-3ADF-44E5-8A41-50EC47CE388B}"/>
              </a:ext>
            </a:extLst>
          </p:cNvPr>
          <p:cNvSpPr txBox="1"/>
          <p:nvPr/>
        </p:nvSpPr>
        <p:spPr>
          <a:xfrm>
            <a:off x="634361" y="4446279"/>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14" name="Rectangle 7">
            <a:extLst>
              <a:ext uri="{FF2B5EF4-FFF2-40B4-BE49-F238E27FC236}">
                <a16:creationId xmlns:a16="http://schemas.microsoft.com/office/drawing/2014/main" id="{4E6E2292-B7C8-4FCE-A806-C122F7D6876A}"/>
              </a:ext>
            </a:extLst>
          </p:cNvPr>
          <p:cNvSpPr/>
          <p:nvPr/>
        </p:nvSpPr>
        <p:spPr>
          <a:xfrm>
            <a:off x="854411" y="3984757"/>
            <a:ext cx="7620125" cy="1439056"/>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output">
            <a:hlinkClick r:id="" action="ppaction://media"/>
            <a:extLst>
              <a:ext uri="{FF2B5EF4-FFF2-40B4-BE49-F238E27FC236}">
                <a16:creationId xmlns:a16="http://schemas.microsoft.com/office/drawing/2014/main" id="{9DB702CF-FDD1-48C7-AD87-27F3B61885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01304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D2D34-06BB-4570-A1BE-59AA9F05357F}"/>
              </a:ext>
            </a:extLst>
          </p:cNvPr>
          <p:cNvSpPr>
            <a:spLocks noGrp="1"/>
          </p:cNvSpPr>
          <p:nvPr>
            <p:ph type="title"/>
          </p:nvPr>
        </p:nvSpPr>
        <p:spPr>
          <a:xfrm>
            <a:off x="2241319" y="383364"/>
            <a:ext cx="7886700" cy="994172"/>
          </a:xfrm>
        </p:spPr>
        <p:txBody>
          <a:bodyPr/>
          <a:lstStyle/>
          <a:p>
            <a:r>
              <a:rPr lang="en-US" dirty="0"/>
              <a:t>Plot information about column ‘</a:t>
            </a:r>
            <a:r>
              <a:rPr lang="en-US" dirty="0">
                <a:solidFill>
                  <a:srgbClr val="FF0000"/>
                </a:solidFill>
              </a:rPr>
              <a:t>medium</a:t>
            </a:r>
            <a:r>
              <a:rPr lang="en-US" dirty="0"/>
              <a:t>’</a:t>
            </a:r>
            <a:endParaRPr lang="el-GR" dirty="0"/>
          </a:p>
        </p:txBody>
      </p:sp>
      <p:sp>
        <p:nvSpPr>
          <p:cNvPr id="5" name="Ορθογώνιο 4">
            <a:extLst>
              <a:ext uri="{FF2B5EF4-FFF2-40B4-BE49-F238E27FC236}">
                <a16:creationId xmlns:a16="http://schemas.microsoft.com/office/drawing/2014/main" id="{8742049C-F5CA-4B60-857D-F96FE99E6799}"/>
              </a:ext>
            </a:extLst>
          </p:cNvPr>
          <p:cNvSpPr/>
          <p:nvPr/>
        </p:nvSpPr>
        <p:spPr>
          <a:xfrm>
            <a:off x="1840591" y="2454287"/>
            <a:ext cx="4572000" cy="1338828"/>
          </a:xfrm>
          <a:prstGeom prst="rect">
            <a:avLst/>
          </a:prstGeom>
        </p:spPr>
        <p:txBody>
          <a:bodyPr>
            <a:spAutoFit/>
          </a:bodyPr>
          <a:lstStyle/>
          <a:p>
            <a:r>
              <a:rPr lang="en-US" sz="1350" dirty="0">
                <a:solidFill>
                  <a:srgbClr val="212121"/>
                </a:solidFill>
                <a:latin typeface="Courier New" panose="02070309020205020404" pitchFamily="49" charset="0"/>
              </a:rPr>
              <a:t>Count Name </a:t>
            </a:r>
          </a:p>
          <a:p>
            <a:r>
              <a:rPr lang="en-US" sz="1350" dirty="0">
                <a:solidFill>
                  <a:srgbClr val="212121"/>
                </a:solidFill>
                <a:latin typeface="Courier New" panose="02070309020205020404" pitchFamily="49" charset="0"/>
              </a:rPr>
              <a:t>3492 gelatin silver print </a:t>
            </a:r>
          </a:p>
          <a:p>
            <a:r>
              <a:rPr lang="en-US" sz="1350" dirty="0">
                <a:solidFill>
                  <a:srgbClr val="212121"/>
                </a:solidFill>
                <a:latin typeface="Courier New" panose="02070309020205020404" pitchFamily="49" charset="0"/>
              </a:rPr>
              <a:t>1703 woodblock print on paper </a:t>
            </a:r>
          </a:p>
          <a:p>
            <a:r>
              <a:rPr lang="en-US" sz="1350" dirty="0">
                <a:solidFill>
                  <a:srgbClr val="212121"/>
                </a:solidFill>
                <a:latin typeface="Courier New" panose="02070309020205020404" pitchFamily="49" charset="0"/>
              </a:rPr>
              <a:t>1076 lithograph on paper </a:t>
            </a:r>
          </a:p>
          <a:p>
            <a:r>
              <a:rPr lang="en-US" sz="1350" dirty="0">
                <a:solidFill>
                  <a:srgbClr val="212121"/>
                </a:solidFill>
                <a:latin typeface="Courier New" panose="02070309020205020404" pitchFamily="49" charset="0"/>
              </a:rPr>
              <a:t>825 etching </a:t>
            </a:r>
          </a:p>
          <a:p>
            <a:r>
              <a:rPr lang="en-US" sz="1350" dirty="0">
                <a:solidFill>
                  <a:srgbClr val="212121"/>
                </a:solidFill>
                <a:latin typeface="Courier New" panose="02070309020205020404" pitchFamily="49" charset="0"/>
              </a:rPr>
              <a:t>801 oil on canvas</a:t>
            </a:r>
            <a:endParaRPr lang="el-GR" sz="1350" dirty="0"/>
          </a:p>
        </p:txBody>
      </p:sp>
      <p:pic>
        <p:nvPicPr>
          <p:cNvPr id="6" name="Εικόνα 5">
            <a:extLst>
              <a:ext uri="{FF2B5EF4-FFF2-40B4-BE49-F238E27FC236}">
                <a16:creationId xmlns:a16="http://schemas.microsoft.com/office/drawing/2014/main" id="{95A6247F-2F1E-4FD7-9A4B-AD186A0FA2D4}"/>
              </a:ext>
            </a:extLst>
          </p:cNvPr>
          <p:cNvPicPr>
            <a:picLocks noChangeAspect="1"/>
          </p:cNvPicPr>
          <p:nvPr/>
        </p:nvPicPr>
        <p:blipFill>
          <a:blip r:embed="rId5"/>
          <a:stretch>
            <a:fillRect/>
          </a:stretch>
        </p:blipFill>
        <p:spPr>
          <a:xfrm>
            <a:off x="0" y="3770031"/>
            <a:ext cx="9144000" cy="2157361"/>
          </a:xfrm>
          <a:prstGeom prst="rect">
            <a:avLst/>
          </a:prstGeom>
        </p:spPr>
      </p:pic>
      <p:sp>
        <p:nvSpPr>
          <p:cNvPr id="7" name="TextBox 6">
            <a:extLst>
              <a:ext uri="{FF2B5EF4-FFF2-40B4-BE49-F238E27FC236}">
                <a16:creationId xmlns:a16="http://schemas.microsoft.com/office/drawing/2014/main" id="{B4991F40-D046-410A-938E-0449CCA25646}"/>
              </a:ext>
            </a:extLst>
          </p:cNvPr>
          <p:cNvSpPr txBox="1"/>
          <p:nvPr/>
        </p:nvSpPr>
        <p:spPr>
          <a:xfrm>
            <a:off x="679341" y="1874623"/>
            <a:ext cx="7990444" cy="646331"/>
          </a:xfrm>
          <a:prstGeom prst="rect">
            <a:avLst/>
          </a:prstGeom>
          <a:noFill/>
          <a:ln>
            <a:solidFill>
              <a:schemeClr val="bg2">
                <a:lumMod val="90000"/>
              </a:schemeClr>
            </a:solidFill>
          </a:ln>
        </p:spPr>
        <p:txBody>
          <a:bodyPr wrap="square" rtlCol="0">
            <a:spAutoFit/>
          </a:bodyPr>
          <a:lstStyle/>
          <a:p>
            <a:r>
              <a:rPr lang="en-US" sz="1200" dirty="0" err="1">
                <a:solidFill>
                  <a:schemeClr val="bg2">
                    <a:lumMod val="25000"/>
                  </a:schemeClr>
                </a:solidFill>
                <a:latin typeface="Courier New" panose="02070309020205020404" pitchFamily="49" charset="0"/>
                <a:cs typeface="Courier New" panose="02070309020205020404" pitchFamily="49" charset="0"/>
              </a:rPr>
              <a:t>configure_plotly_browser_state</a:t>
            </a:r>
            <a:r>
              <a:rPr lang="en-US" sz="1200" dirty="0">
                <a:solidFill>
                  <a:schemeClr val="bg2">
                    <a:lumMod val="25000"/>
                  </a:schemeClr>
                </a:solidFill>
                <a:latin typeface="Courier New" panose="02070309020205020404" pitchFamily="49" charset="0"/>
                <a:cs typeface="Courier New" panose="02070309020205020404" pitchFamily="49" charset="0"/>
              </a:rPr>
              <a:t>()</a:t>
            </a:r>
          </a:p>
          <a:p>
            <a:r>
              <a:rPr lang="en-US" sz="1200" dirty="0" err="1">
                <a:solidFill>
                  <a:schemeClr val="bg2">
                    <a:lumMod val="25000"/>
                  </a:schemeClr>
                </a:solidFill>
                <a:latin typeface="Courier New" panose="02070309020205020404" pitchFamily="49" charset="0"/>
                <a:cs typeface="Courier New" panose="02070309020205020404" pitchFamily="49" charset="0"/>
              </a:rPr>
              <a:t>createTableFreqFigure</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data,'medium',n</a:t>
            </a:r>
            <a:r>
              <a:rPr lang="en-US" sz="1200" dirty="0">
                <a:solidFill>
                  <a:schemeClr val="bg2">
                    <a:lumMod val="25000"/>
                  </a:schemeClr>
                </a:solidFill>
                <a:latin typeface="Courier New" panose="02070309020205020404" pitchFamily="49" charset="0"/>
                <a:cs typeface="Courier New" panose="02070309020205020404" pitchFamily="49" charset="0"/>
              </a:rPr>
              <a:t>=5,m=400)#the top n with at least m value counts </a:t>
            </a:r>
          </a:p>
        </p:txBody>
      </p:sp>
      <p:sp>
        <p:nvSpPr>
          <p:cNvPr id="8" name="TextBox 7">
            <a:extLst>
              <a:ext uri="{FF2B5EF4-FFF2-40B4-BE49-F238E27FC236}">
                <a16:creationId xmlns:a16="http://schemas.microsoft.com/office/drawing/2014/main" id="{C2BEF798-6346-44F8-A8BE-6D32239119D5}"/>
              </a:ext>
            </a:extLst>
          </p:cNvPr>
          <p:cNvSpPr txBox="1"/>
          <p:nvPr/>
        </p:nvSpPr>
        <p:spPr>
          <a:xfrm>
            <a:off x="-397688" y="1874622"/>
            <a:ext cx="8134638"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9" name="TextBox 8">
            <a:extLst>
              <a:ext uri="{FF2B5EF4-FFF2-40B4-BE49-F238E27FC236}">
                <a16:creationId xmlns:a16="http://schemas.microsoft.com/office/drawing/2014/main" id="{10B4EA6E-2C51-4DB5-BF0F-4C752F105C65}"/>
              </a:ext>
            </a:extLst>
          </p:cNvPr>
          <p:cNvSpPr txBox="1"/>
          <p:nvPr/>
        </p:nvSpPr>
        <p:spPr>
          <a:xfrm>
            <a:off x="255979" y="2618150"/>
            <a:ext cx="8134638" cy="300082"/>
          </a:xfrm>
          <a:prstGeom prst="rect">
            <a:avLst/>
          </a:prstGeom>
          <a:noFill/>
          <a:ln>
            <a:noFill/>
          </a:ln>
        </p:spPr>
        <p:txBody>
          <a:bodyPr wrap="square" rtlCol="0">
            <a:spAutoFit/>
          </a:bodyPr>
          <a:lstStyle/>
          <a:p>
            <a:r>
              <a:rPr lang="en-US" sz="1350" dirty="0"/>
              <a:t>         </a:t>
            </a:r>
            <a:r>
              <a:rPr lang="en-US" sz="1200" dirty="0">
                <a:solidFill>
                  <a:srgbClr val="C00000"/>
                </a:solidFill>
                <a:latin typeface="Courier New" panose="02070309020205020404" pitchFamily="49" charset="0"/>
                <a:cs typeface="Courier New" panose="02070309020205020404" pitchFamily="49" charset="0"/>
              </a:rPr>
              <a:t>Out[ ]:</a:t>
            </a:r>
          </a:p>
        </p:txBody>
      </p:sp>
      <p:pic>
        <p:nvPicPr>
          <p:cNvPr id="3" name="output">
            <a:hlinkClick r:id="" action="ppaction://media"/>
            <a:extLst>
              <a:ext uri="{FF2B5EF4-FFF2-40B4-BE49-F238E27FC236}">
                <a16:creationId xmlns:a16="http://schemas.microsoft.com/office/drawing/2014/main" id="{2979DABB-5A57-41DE-A512-05F649AB52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2740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D2D34-06BB-4570-A1BE-59AA9F05357F}"/>
              </a:ext>
            </a:extLst>
          </p:cNvPr>
          <p:cNvSpPr>
            <a:spLocks noGrp="1"/>
          </p:cNvSpPr>
          <p:nvPr>
            <p:ph type="title"/>
          </p:nvPr>
        </p:nvSpPr>
        <p:spPr>
          <a:xfrm>
            <a:off x="2203912" y="401908"/>
            <a:ext cx="7886700" cy="994172"/>
          </a:xfrm>
        </p:spPr>
        <p:txBody>
          <a:bodyPr/>
          <a:lstStyle/>
          <a:p>
            <a:r>
              <a:rPr lang="en-US" dirty="0"/>
              <a:t>Plot information about column ‘</a:t>
            </a:r>
            <a:r>
              <a:rPr lang="en-US" dirty="0" err="1">
                <a:solidFill>
                  <a:srgbClr val="FF0000"/>
                </a:solidFill>
              </a:rPr>
              <a:t>credit_line</a:t>
            </a:r>
            <a:r>
              <a:rPr lang="en-US" dirty="0"/>
              <a:t>’</a:t>
            </a:r>
            <a:endParaRPr lang="el-GR" dirty="0"/>
          </a:p>
        </p:txBody>
      </p:sp>
      <p:sp>
        <p:nvSpPr>
          <p:cNvPr id="5" name="Ορθογώνιο 4">
            <a:extLst>
              <a:ext uri="{FF2B5EF4-FFF2-40B4-BE49-F238E27FC236}">
                <a16:creationId xmlns:a16="http://schemas.microsoft.com/office/drawing/2014/main" id="{8742049C-F5CA-4B60-857D-F96FE99E6799}"/>
              </a:ext>
            </a:extLst>
          </p:cNvPr>
          <p:cNvSpPr/>
          <p:nvPr/>
        </p:nvSpPr>
        <p:spPr>
          <a:xfrm>
            <a:off x="1840591" y="2454287"/>
            <a:ext cx="5453213" cy="1338828"/>
          </a:xfrm>
          <a:prstGeom prst="rect">
            <a:avLst/>
          </a:prstGeom>
        </p:spPr>
        <p:txBody>
          <a:bodyPr wrap="square">
            <a:spAutoFit/>
          </a:bodyPr>
          <a:lstStyle/>
          <a:p>
            <a:r>
              <a:rPr lang="en-US" sz="1350" dirty="0">
                <a:solidFill>
                  <a:srgbClr val="212121"/>
                </a:solidFill>
                <a:latin typeface="Courier New" panose="02070309020205020404" pitchFamily="49" charset="0"/>
              </a:rPr>
              <a:t>Count    Name</a:t>
            </a:r>
          </a:p>
          <a:p>
            <a:r>
              <a:rPr lang="en-US" sz="1350" dirty="0">
                <a:solidFill>
                  <a:srgbClr val="212121"/>
                </a:solidFill>
                <a:latin typeface="Courier New" panose="02070309020205020404" pitchFamily="49" charset="0"/>
              </a:rPr>
              <a:t>2468     Bequest of Dr. James B. Austin</a:t>
            </a:r>
          </a:p>
          <a:p>
            <a:r>
              <a:rPr lang="en-US" sz="1350" dirty="0">
                <a:solidFill>
                  <a:srgbClr val="212121"/>
                </a:solidFill>
                <a:latin typeface="Courier New" panose="02070309020205020404" pitchFamily="49" charset="0"/>
              </a:rPr>
              <a:t>1052     Gift of the Carnegie Library of Pittsburgh</a:t>
            </a:r>
          </a:p>
          <a:p>
            <a:r>
              <a:rPr lang="en-US" sz="1350" dirty="0">
                <a:solidFill>
                  <a:srgbClr val="212121"/>
                </a:solidFill>
                <a:latin typeface="Courier New" panose="02070309020205020404" pitchFamily="49" charset="0"/>
              </a:rPr>
              <a:t>911      </a:t>
            </a:r>
            <a:r>
              <a:rPr lang="en-US" sz="1350" dirty="0" err="1">
                <a:solidFill>
                  <a:srgbClr val="212121"/>
                </a:solidFill>
                <a:latin typeface="Courier New" panose="02070309020205020404" pitchFamily="49" charset="0"/>
              </a:rPr>
              <a:t>Leisser</a:t>
            </a:r>
            <a:r>
              <a:rPr lang="en-US" sz="1350" dirty="0">
                <a:solidFill>
                  <a:srgbClr val="212121"/>
                </a:solidFill>
                <a:latin typeface="Courier New" panose="02070309020205020404" pitchFamily="49" charset="0"/>
              </a:rPr>
              <a:t> Art Fund</a:t>
            </a:r>
          </a:p>
          <a:p>
            <a:r>
              <a:rPr lang="en-US" sz="1350" dirty="0">
                <a:solidFill>
                  <a:srgbClr val="212121"/>
                </a:solidFill>
                <a:latin typeface="Courier New" panose="02070309020205020404" pitchFamily="49" charset="0"/>
              </a:rPr>
              <a:t>746      Purchase: gift of the Drue Heinz Trust</a:t>
            </a:r>
          </a:p>
          <a:p>
            <a:r>
              <a:rPr lang="en-US" sz="1350" dirty="0">
                <a:solidFill>
                  <a:srgbClr val="212121"/>
                </a:solidFill>
                <a:latin typeface="Courier New" panose="02070309020205020404" pitchFamily="49" charset="0"/>
              </a:rPr>
              <a:t>725      Purchase: gift of Henry J. and Drue Heinz</a:t>
            </a:r>
            <a:endParaRPr lang="el-GR" sz="1350" dirty="0"/>
          </a:p>
        </p:txBody>
      </p:sp>
      <p:sp>
        <p:nvSpPr>
          <p:cNvPr id="7" name="TextBox 6">
            <a:extLst>
              <a:ext uri="{FF2B5EF4-FFF2-40B4-BE49-F238E27FC236}">
                <a16:creationId xmlns:a16="http://schemas.microsoft.com/office/drawing/2014/main" id="{B4991F40-D046-410A-938E-0449CCA25646}"/>
              </a:ext>
            </a:extLst>
          </p:cNvPr>
          <p:cNvSpPr txBox="1"/>
          <p:nvPr/>
        </p:nvSpPr>
        <p:spPr>
          <a:xfrm>
            <a:off x="679341" y="1874623"/>
            <a:ext cx="7990444" cy="461665"/>
          </a:xfrm>
          <a:prstGeom prst="rect">
            <a:avLst/>
          </a:prstGeom>
          <a:noFill/>
          <a:ln>
            <a:solidFill>
              <a:schemeClr val="bg2">
                <a:lumMod val="90000"/>
              </a:schemeClr>
            </a:solidFill>
          </a:ln>
        </p:spPr>
        <p:txBody>
          <a:bodyPr wrap="square" rtlCol="0">
            <a:spAutoFit/>
          </a:bodyPr>
          <a:lstStyle/>
          <a:p>
            <a:r>
              <a:rPr lang="en-US" sz="1200" dirty="0" err="1">
                <a:solidFill>
                  <a:schemeClr val="bg2">
                    <a:lumMod val="25000"/>
                  </a:schemeClr>
                </a:solidFill>
                <a:latin typeface="Courier New" panose="02070309020205020404" pitchFamily="49" charset="0"/>
                <a:cs typeface="Courier New" panose="02070309020205020404" pitchFamily="49" charset="0"/>
              </a:rPr>
              <a:t>configure_plotly_browser_state</a:t>
            </a:r>
            <a:r>
              <a:rPr lang="en-US" sz="1200" dirty="0">
                <a:solidFill>
                  <a:schemeClr val="bg2">
                    <a:lumMod val="25000"/>
                  </a:schemeClr>
                </a:solidFill>
                <a:latin typeface="Courier New" panose="02070309020205020404" pitchFamily="49" charset="0"/>
                <a:cs typeface="Courier New" panose="02070309020205020404" pitchFamily="49" charset="0"/>
              </a:rPr>
              <a:t>()</a:t>
            </a:r>
          </a:p>
          <a:p>
            <a:r>
              <a:rPr lang="en-US" sz="1200" dirty="0" err="1">
                <a:solidFill>
                  <a:schemeClr val="bg2">
                    <a:lumMod val="25000"/>
                  </a:schemeClr>
                </a:solidFill>
                <a:latin typeface="Courier New" panose="02070309020205020404" pitchFamily="49" charset="0"/>
                <a:cs typeface="Courier New" panose="02070309020205020404" pitchFamily="49" charset="0"/>
              </a:rPr>
              <a:t>createTableFreqFigure</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data,'credit_line',n</a:t>
            </a:r>
            <a:r>
              <a:rPr lang="en-US" sz="1200" dirty="0">
                <a:solidFill>
                  <a:schemeClr val="bg2">
                    <a:lumMod val="25000"/>
                  </a:schemeClr>
                </a:solidFill>
                <a:latin typeface="Courier New" panose="02070309020205020404" pitchFamily="49" charset="0"/>
                <a:cs typeface="Courier New" panose="02070309020205020404" pitchFamily="49" charset="0"/>
              </a:rPr>
              <a:t>=5,m=500)</a:t>
            </a:r>
          </a:p>
        </p:txBody>
      </p:sp>
      <p:sp>
        <p:nvSpPr>
          <p:cNvPr id="8" name="TextBox 7">
            <a:extLst>
              <a:ext uri="{FF2B5EF4-FFF2-40B4-BE49-F238E27FC236}">
                <a16:creationId xmlns:a16="http://schemas.microsoft.com/office/drawing/2014/main" id="{C2BEF798-6346-44F8-A8BE-6D32239119D5}"/>
              </a:ext>
            </a:extLst>
          </p:cNvPr>
          <p:cNvSpPr txBox="1"/>
          <p:nvPr/>
        </p:nvSpPr>
        <p:spPr>
          <a:xfrm>
            <a:off x="-397688" y="1874622"/>
            <a:ext cx="8134638"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9" name="TextBox 8">
            <a:extLst>
              <a:ext uri="{FF2B5EF4-FFF2-40B4-BE49-F238E27FC236}">
                <a16:creationId xmlns:a16="http://schemas.microsoft.com/office/drawing/2014/main" id="{10B4EA6E-2C51-4DB5-BF0F-4C752F105C65}"/>
              </a:ext>
            </a:extLst>
          </p:cNvPr>
          <p:cNvSpPr txBox="1"/>
          <p:nvPr/>
        </p:nvSpPr>
        <p:spPr>
          <a:xfrm>
            <a:off x="255979" y="2618150"/>
            <a:ext cx="8134638" cy="300082"/>
          </a:xfrm>
          <a:prstGeom prst="rect">
            <a:avLst/>
          </a:prstGeom>
          <a:noFill/>
          <a:ln>
            <a:noFill/>
          </a:ln>
        </p:spPr>
        <p:txBody>
          <a:bodyPr wrap="square" rtlCol="0">
            <a:spAutoFit/>
          </a:bodyPr>
          <a:lstStyle/>
          <a:p>
            <a:r>
              <a:rPr lang="en-US" sz="1350" dirty="0"/>
              <a:t>         </a:t>
            </a:r>
            <a:r>
              <a:rPr lang="en-US" sz="1200" dirty="0">
                <a:solidFill>
                  <a:srgbClr val="C00000"/>
                </a:solidFill>
                <a:latin typeface="Courier New" panose="02070309020205020404" pitchFamily="49" charset="0"/>
                <a:cs typeface="Courier New" panose="02070309020205020404" pitchFamily="49" charset="0"/>
              </a:rPr>
              <a:t>Out[ ]:</a:t>
            </a:r>
          </a:p>
        </p:txBody>
      </p:sp>
      <p:pic>
        <p:nvPicPr>
          <p:cNvPr id="3" name="Εικόνα 2">
            <a:extLst>
              <a:ext uri="{FF2B5EF4-FFF2-40B4-BE49-F238E27FC236}">
                <a16:creationId xmlns:a16="http://schemas.microsoft.com/office/drawing/2014/main" id="{E5F5FB7A-DD36-4F12-940C-4707AE7F79EA}"/>
              </a:ext>
            </a:extLst>
          </p:cNvPr>
          <p:cNvPicPr>
            <a:picLocks noChangeAspect="1"/>
          </p:cNvPicPr>
          <p:nvPr/>
        </p:nvPicPr>
        <p:blipFill>
          <a:blip r:embed="rId5"/>
          <a:stretch>
            <a:fillRect/>
          </a:stretch>
        </p:blipFill>
        <p:spPr>
          <a:xfrm>
            <a:off x="66002" y="3786257"/>
            <a:ext cx="9011996" cy="2271410"/>
          </a:xfrm>
          <a:prstGeom prst="rect">
            <a:avLst/>
          </a:prstGeom>
        </p:spPr>
      </p:pic>
      <p:pic>
        <p:nvPicPr>
          <p:cNvPr id="4" name="output">
            <a:hlinkClick r:id="" action="ppaction://media"/>
            <a:extLst>
              <a:ext uri="{FF2B5EF4-FFF2-40B4-BE49-F238E27FC236}">
                <a16:creationId xmlns:a16="http://schemas.microsoft.com/office/drawing/2014/main" id="{35394294-271A-48AC-A428-EC19777AD2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8270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D2D34-06BB-4570-A1BE-59AA9F05357F}"/>
              </a:ext>
            </a:extLst>
          </p:cNvPr>
          <p:cNvSpPr>
            <a:spLocks noGrp="1"/>
          </p:cNvSpPr>
          <p:nvPr>
            <p:ph type="title"/>
          </p:nvPr>
        </p:nvSpPr>
        <p:spPr>
          <a:xfrm>
            <a:off x="2137410" y="383364"/>
            <a:ext cx="7886700" cy="994172"/>
          </a:xfrm>
        </p:spPr>
        <p:txBody>
          <a:bodyPr/>
          <a:lstStyle/>
          <a:p>
            <a:r>
              <a:rPr lang="en-US" dirty="0"/>
              <a:t>Plot information about column ‘</a:t>
            </a:r>
            <a:r>
              <a:rPr lang="en-US" dirty="0">
                <a:solidFill>
                  <a:srgbClr val="FF0000"/>
                </a:solidFill>
              </a:rPr>
              <a:t>classification</a:t>
            </a:r>
            <a:r>
              <a:rPr lang="en-US" dirty="0"/>
              <a:t>’</a:t>
            </a:r>
            <a:endParaRPr lang="el-GR" dirty="0"/>
          </a:p>
        </p:txBody>
      </p:sp>
      <p:sp>
        <p:nvSpPr>
          <p:cNvPr id="5" name="Ορθογώνιο 4">
            <a:extLst>
              <a:ext uri="{FF2B5EF4-FFF2-40B4-BE49-F238E27FC236}">
                <a16:creationId xmlns:a16="http://schemas.microsoft.com/office/drawing/2014/main" id="{8742049C-F5CA-4B60-857D-F96FE99E6799}"/>
              </a:ext>
            </a:extLst>
          </p:cNvPr>
          <p:cNvSpPr/>
          <p:nvPr/>
        </p:nvSpPr>
        <p:spPr>
          <a:xfrm>
            <a:off x="1820320" y="2313204"/>
            <a:ext cx="5453213" cy="1338828"/>
          </a:xfrm>
          <a:prstGeom prst="rect">
            <a:avLst/>
          </a:prstGeom>
        </p:spPr>
        <p:txBody>
          <a:bodyPr wrap="square">
            <a:spAutoFit/>
          </a:bodyPr>
          <a:lstStyle/>
          <a:p>
            <a:r>
              <a:rPr lang="en-US" sz="1350" dirty="0">
                <a:solidFill>
                  <a:srgbClr val="212121"/>
                </a:solidFill>
                <a:latin typeface="Courier New" panose="02070309020205020404" pitchFamily="49" charset="0"/>
              </a:rPr>
              <a:t>Count      Name</a:t>
            </a:r>
          </a:p>
          <a:p>
            <a:r>
              <a:rPr lang="en-US" sz="1350" dirty="0">
                <a:solidFill>
                  <a:srgbClr val="212121"/>
                </a:solidFill>
                <a:latin typeface="Courier New" panose="02070309020205020404" pitchFamily="49" charset="0"/>
              </a:rPr>
              <a:t>8907       prints</a:t>
            </a:r>
          </a:p>
          <a:p>
            <a:r>
              <a:rPr lang="en-US" sz="1350" dirty="0">
                <a:solidFill>
                  <a:srgbClr val="212121"/>
                </a:solidFill>
                <a:latin typeface="Courier New" panose="02070309020205020404" pitchFamily="49" charset="0"/>
              </a:rPr>
              <a:t>5605  </a:t>
            </a:r>
            <a:r>
              <a:rPr lang="el-GR" sz="1350" dirty="0">
                <a:solidFill>
                  <a:srgbClr val="212121"/>
                </a:solidFill>
                <a:latin typeface="Courier New" panose="02070309020205020404" pitchFamily="49" charset="0"/>
              </a:rPr>
              <a:t>	  </a:t>
            </a:r>
            <a:r>
              <a:rPr lang="en-US" sz="1350" dirty="0">
                <a:solidFill>
                  <a:srgbClr val="212121"/>
                </a:solidFill>
                <a:latin typeface="Courier New" panose="02070309020205020404" pitchFamily="49" charset="0"/>
              </a:rPr>
              <a:t>drawings and watercolors</a:t>
            </a:r>
          </a:p>
          <a:p>
            <a:r>
              <a:rPr lang="en-US" sz="1350" dirty="0">
                <a:solidFill>
                  <a:srgbClr val="212121"/>
                </a:solidFill>
                <a:latin typeface="Courier New" panose="02070309020205020404" pitchFamily="49" charset="0"/>
              </a:rPr>
              <a:t>4835       photographs</a:t>
            </a:r>
          </a:p>
          <a:p>
            <a:r>
              <a:rPr lang="en-US" sz="1350" dirty="0">
                <a:solidFill>
                  <a:srgbClr val="212121"/>
                </a:solidFill>
                <a:latin typeface="Courier New" panose="02070309020205020404" pitchFamily="49" charset="0"/>
              </a:rPr>
              <a:t>2161</a:t>
            </a:r>
            <a:r>
              <a:rPr lang="el-GR" sz="1350" dirty="0">
                <a:solidFill>
                  <a:srgbClr val="212121"/>
                </a:solidFill>
                <a:latin typeface="Courier New" panose="02070309020205020404" pitchFamily="49" charset="0"/>
              </a:rPr>
              <a:t>  </a:t>
            </a:r>
            <a:r>
              <a:rPr lang="en-US" sz="1350" dirty="0">
                <a:solidFill>
                  <a:srgbClr val="212121"/>
                </a:solidFill>
                <a:latin typeface="Courier New" panose="02070309020205020404" pitchFamily="49" charset="0"/>
              </a:rPr>
              <a:t>     Ceramics</a:t>
            </a:r>
          </a:p>
          <a:p>
            <a:r>
              <a:rPr lang="en-US" sz="1350" dirty="0">
                <a:solidFill>
                  <a:srgbClr val="212121"/>
                </a:solidFill>
                <a:latin typeface="Courier New" panose="02070309020205020404" pitchFamily="49" charset="0"/>
              </a:rPr>
              <a:t>1364       paintings</a:t>
            </a:r>
          </a:p>
        </p:txBody>
      </p:sp>
      <p:sp>
        <p:nvSpPr>
          <p:cNvPr id="7" name="TextBox 6">
            <a:extLst>
              <a:ext uri="{FF2B5EF4-FFF2-40B4-BE49-F238E27FC236}">
                <a16:creationId xmlns:a16="http://schemas.microsoft.com/office/drawing/2014/main" id="{B4991F40-D046-410A-938E-0449CCA25646}"/>
              </a:ext>
            </a:extLst>
          </p:cNvPr>
          <p:cNvSpPr txBox="1"/>
          <p:nvPr/>
        </p:nvSpPr>
        <p:spPr>
          <a:xfrm>
            <a:off x="679341" y="1874623"/>
            <a:ext cx="7990444" cy="461665"/>
          </a:xfrm>
          <a:prstGeom prst="rect">
            <a:avLst/>
          </a:prstGeom>
          <a:noFill/>
          <a:ln>
            <a:solidFill>
              <a:schemeClr val="bg2">
                <a:lumMod val="90000"/>
              </a:schemeClr>
            </a:solidFill>
          </a:ln>
        </p:spPr>
        <p:txBody>
          <a:bodyPr wrap="square" rtlCol="0">
            <a:spAutoFit/>
          </a:bodyPr>
          <a:lstStyle/>
          <a:p>
            <a:r>
              <a:rPr lang="en-US" sz="1200" dirty="0" err="1">
                <a:solidFill>
                  <a:schemeClr val="bg2">
                    <a:lumMod val="25000"/>
                  </a:schemeClr>
                </a:solidFill>
                <a:latin typeface="Courier New" panose="02070309020205020404" pitchFamily="49" charset="0"/>
                <a:cs typeface="Courier New" panose="02070309020205020404" pitchFamily="49" charset="0"/>
              </a:rPr>
              <a:t>configure_plotly_browser_state</a:t>
            </a:r>
            <a:r>
              <a:rPr lang="en-US" sz="1200" dirty="0">
                <a:solidFill>
                  <a:schemeClr val="bg2">
                    <a:lumMod val="25000"/>
                  </a:schemeClr>
                </a:solidFill>
                <a:latin typeface="Courier New" panose="02070309020205020404" pitchFamily="49" charset="0"/>
                <a:cs typeface="Courier New" panose="02070309020205020404" pitchFamily="49" charset="0"/>
              </a:rPr>
              <a:t>()</a:t>
            </a:r>
          </a:p>
          <a:p>
            <a:r>
              <a:rPr lang="en-US" sz="1200" dirty="0" err="1">
                <a:solidFill>
                  <a:schemeClr val="bg2">
                    <a:lumMod val="25000"/>
                  </a:schemeClr>
                </a:solidFill>
                <a:latin typeface="Courier New" panose="02070309020205020404" pitchFamily="49" charset="0"/>
                <a:cs typeface="Courier New" panose="02070309020205020404" pitchFamily="49" charset="0"/>
              </a:rPr>
              <a:t>createTableFreqFigure</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data,'classification',n</a:t>
            </a:r>
            <a:r>
              <a:rPr lang="en-US" sz="1200" dirty="0">
                <a:solidFill>
                  <a:schemeClr val="bg2">
                    <a:lumMod val="25000"/>
                  </a:schemeClr>
                </a:solidFill>
                <a:latin typeface="Courier New" panose="02070309020205020404" pitchFamily="49" charset="0"/>
                <a:cs typeface="Courier New" panose="02070309020205020404" pitchFamily="49" charset="0"/>
              </a:rPr>
              <a:t>=5,m=500)</a:t>
            </a:r>
          </a:p>
        </p:txBody>
      </p:sp>
      <p:sp>
        <p:nvSpPr>
          <p:cNvPr id="8" name="TextBox 7">
            <a:extLst>
              <a:ext uri="{FF2B5EF4-FFF2-40B4-BE49-F238E27FC236}">
                <a16:creationId xmlns:a16="http://schemas.microsoft.com/office/drawing/2014/main" id="{C2BEF798-6346-44F8-A8BE-6D32239119D5}"/>
              </a:ext>
            </a:extLst>
          </p:cNvPr>
          <p:cNvSpPr txBox="1"/>
          <p:nvPr/>
        </p:nvSpPr>
        <p:spPr>
          <a:xfrm>
            <a:off x="-397688" y="1874622"/>
            <a:ext cx="8134638"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9" name="TextBox 8">
            <a:extLst>
              <a:ext uri="{FF2B5EF4-FFF2-40B4-BE49-F238E27FC236}">
                <a16:creationId xmlns:a16="http://schemas.microsoft.com/office/drawing/2014/main" id="{10B4EA6E-2C51-4DB5-BF0F-4C752F105C65}"/>
              </a:ext>
            </a:extLst>
          </p:cNvPr>
          <p:cNvSpPr txBox="1"/>
          <p:nvPr/>
        </p:nvSpPr>
        <p:spPr>
          <a:xfrm>
            <a:off x="255979" y="2618150"/>
            <a:ext cx="8134638" cy="300082"/>
          </a:xfrm>
          <a:prstGeom prst="rect">
            <a:avLst/>
          </a:prstGeom>
          <a:noFill/>
          <a:ln>
            <a:noFill/>
          </a:ln>
        </p:spPr>
        <p:txBody>
          <a:bodyPr wrap="square" rtlCol="0">
            <a:spAutoFit/>
          </a:bodyPr>
          <a:lstStyle/>
          <a:p>
            <a:r>
              <a:rPr lang="en-US" sz="1350" dirty="0"/>
              <a:t>         </a:t>
            </a:r>
            <a:r>
              <a:rPr lang="en-US" sz="1200" dirty="0">
                <a:solidFill>
                  <a:srgbClr val="C00000"/>
                </a:solidFill>
                <a:latin typeface="Courier New" panose="02070309020205020404" pitchFamily="49" charset="0"/>
                <a:cs typeface="Courier New" panose="02070309020205020404" pitchFamily="49" charset="0"/>
              </a:rPr>
              <a:t>Out[ ]:</a:t>
            </a:r>
          </a:p>
        </p:txBody>
      </p:sp>
      <p:pic>
        <p:nvPicPr>
          <p:cNvPr id="3" name="Εικόνα 2">
            <a:extLst>
              <a:ext uri="{FF2B5EF4-FFF2-40B4-BE49-F238E27FC236}">
                <a16:creationId xmlns:a16="http://schemas.microsoft.com/office/drawing/2014/main" id="{A832B2CF-F83A-4A2C-8BAD-BE9CA481B1FA}"/>
              </a:ext>
            </a:extLst>
          </p:cNvPr>
          <p:cNvPicPr>
            <a:picLocks noChangeAspect="1"/>
          </p:cNvPicPr>
          <p:nvPr/>
        </p:nvPicPr>
        <p:blipFill>
          <a:blip r:embed="rId5"/>
          <a:stretch>
            <a:fillRect/>
          </a:stretch>
        </p:blipFill>
        <p:spPr>
          <a:xfrm>
            <a:off x="2253" y="3751417"/>
            <a:ext cx="9144000" cy="2409173"/>
          </a:xfrm>
          <a:prstGeom prst="rect">
            <a:avLst/>
          </a:prstGeom>
        </p:spPr>
      </p:pic>
      <p:pic>
        <p:nvPicPr>
          <p:cNvPr id="4" name="output">
            <a:hlinkClick r:id="" action="ppaction://media"/>
            <a:extLst>
              <a:ext uri="{FF2B5EF4-FFF2-40B4-BE49-F238E27FC236}">
                <a16:creationId xmlns:a16="http://schemas.microsoft.com/office/drawing/2014/main" id="{B4BBBB33-5F38-4B60-8EC4-DEA9819B1B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5728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D2D34-06BB-4570-A1BE-59AA9F05357F}"/>
              </a:ext>
            </a:extLst>
          </p:cNvPr>
          <p:cNvSpPr>
            <a:spLocks noGrp="1"/>
          </p:cNvSpPr>
          <p:nvPr>
            <p:ph type="title"/>
          </p:nvPr>
        </p:nvSpPr>
        <p:spPr>
          <a:xfrm>
            <a:off x="2120784" y="383364"/>
            <a:ext cx="7886700" cy="994172"/>
          </a:xfrm>
        </p:spPr>
        <p:txBody>
          <a:bodyPr/>
          <a:lstStyle/>
          <a:p>
            <a:r>
              <a:rPr lang="en-US" dirty="0"/>
              <a:t>Plot information about column ‘</a:t>
            </a:r>
            <a:r>
              <a:rPr lang="en-US" dirty="0">
                <a:solidFill>
                  <a:srgbClr val="FF0000"/>
                </a:solidFill>
              </a:rPr>
              <a:t>nationality</a:t>
            </a:r>
            <a:r>
              <a:rPr lang="en-US" dirty="0"/>
              <a:t>’</a:t>
            </a:r>
            <a:endParaRPr lang="el-GR" dirty="0"/>
          </a:p>
        </p:txBody>
      </p:sp>
      <p:sp>
        <p:nvSpPr>
          <p:cNvPr id="5" name="Ορθογώνιο 4">
            <a:extLst>
              <a:ext uri="{FF2B5EF4-FFF2-40B4-BE49-F238E27FC236}">
                <a16:creationId xmlns:a16="http://schemas.microsoft.com/office/drawing/2014/main" id="{8742049C-F5CA-4B60-857D-F96FE99E6799}"/>
              </a:ext>
            </a:extLst>
          </p:cNvPr>
          <p:cNvSpPr/>
          <p:nvPr/>
        </p:nvSpPr>
        <p:spPr>
          <a:xfrm>
            <a:off x="1820320" y="2313204"/>
            <a:ext cx="5453213" cy="1338828"/>
          </a:xfrm>
          <a:prstGeom prst="rect">
            <a:avLst/>
          </a:prstGeom>
        </p:spPr>
        <p:txBody>
          <a:bodyPr wrap="square">
            <a:spAutoFit/>
          </a:bodyPr>
          <a:lstStyle/>
          <a:p>
            <a:r>
              <a:rPr lang="en-US" sz="1350" dirty="0">
                <a:solidFill>
                  <a:srgbClr val="212121"/>
                </a:solidFill>
                <a:latin typeface="Courier New" panose="02070309020205020404" pitchFamily="49" charset="0"/>
              </a:rPr>
              <a:t>Count  Name</a:t>
            </a:r>
          </a:p>
          <a:p>
            <a:r>
              <a:rPr lang="en-US" sz="1350" dirty="0">
                <a:solidFill>
                  <a:srgbClr val="212121"/>
                </a:solidFill>
                <a:latin typeface="Courier New" panose="02070309020205020404" pitchFamily="49" charset="0"/>
              </a:rPr>
              <a:t>13841  American</a:t>
            </a:r>
          </a:p>
          <a:p>
            <a:r>
              <a:rPr lang="en-US" sz="1350" dirty="0">
                <a:solidFill>
                  <a:srgbClr val="212121"/>
                </a:solidFill>
                <a:latin typeface="Courier New" panose="02070309020205020404" pitchFamily="49" charset="0"/>
              </a:rPr>
              <a:t>2225  </a:t>
            </a:r>
            <a:r>
              <a:rPr lang="el-GR" sz="1350" dirty="0">
                <a:solidFill>
                  <a:srgbClr val="212121"/>
                </a:solidFill>
                <a:latin typeface="Courier New" panose="02070309020205020404" pitchFamily="49" charset="0"/>
              </a:rPr>
              <a:t> </a:t>
            </a:r>
            <a:r>
              <a:rPr lang="en-US" sz="1350" dirty="0">
                <a:solidFill>
                  <a:srgbClr val="212121"/>
                </a:solidFill>
                <a:latin typeface="Courier New" panose="02070309020205020404" pitchFamily="49" charset="0"/>
              </a:rPr>
              <a:t>Japanese</a:t>
            </a:r>
          </a:p>
          <a:p>
            <a:r>
              <a:rPr lang="en-US" sz="1350" dirty="0">
                <a:solidFill>
                  <a:srgbClr val="212121"/>
                </a:solidFill>
                <a:latin typeface="Courier New" panose="02070309020205020404" pitchFamily="49" charset="0"/>
              </a:rPr>
              <a:t>2003   French</a:t>
            </a:r>
          </a:p>
          <a:p>
            <a:r>
              <a:rPr lang="en-US" sz="1350" dirty="0">
                <a:solidFill>
                  <a:srgbClr val="212121"/>
                </a:solidFill>
                <a:latin typeface="Courier New" panose="02070309020205020404" pitchFamily="49" charset="0"/>
              </a:rPr>
              <a:t>1365   English</a:t>
            </a:r>
          </a:p>
          <a:p>
            <a:r>
              <a:rPr lang="en-US" sz="1350" dirty="0">
                <a:solidFill>
                  <a:srgbClr val="212121"/>
                </a:solidFill>
                <a:latin typeface="Courier New" panose="02070309020205020404" pitchFamily="49" charset="0"/>
              </a:rPr>
              <a:t>1017   British</a:t>
            </a:r>
          </a:p>
        </p:txBody>
      </p:sp>
      <p:sp>
        <p:nvSpPr>
          <p:cNvPr id="7" name="TextBox 6">
            <a:extLst>
              <a:ext uri="{FF2B5EF4-FFF2-40B4-BE49-F238E27FC236}">
                <a16:creationId xmlns:a16="http://schemas.microsoft.com/office/drawing/2014/main" id="{B4991F40-D046-410A-938E-0449CCA25646}"/>
              </a:ext>
            </a:extLst>
          </p:cNvPr>
          <p:cNvSpPr txBox="1"/>
          <p:nvPr/>
        </p:nvSpPr>
        <p:spPr>
          <a:xfrm>
            <a:off x="679341" y="1874623"/>
            <a:ext cx="7990444" cy="461665"/>
          </a:xfrm>
          <a:prstGeom prst="rect">
            <a:avLst/>
          </a:prstGeom>
          <a:noFill/>
          <a:ln>
            <a:solidFill>
              <a:schemeClr val="bg2">
                <a:lumMod val="90000"/>
              </a:schemeClr>
            </a:solidFill>
          </a:ln>
        </p:spPr>
        <p:txBody>
          <a:bodyPr wrap="square" rtlCol="0">
            <a:spAutoFit/>
          </a:bodyPr>
          <a:lstStyle/>
          <a:p>
            <a:r>
              <a:rPr lang="en-US" sz="1200" dirty="0" err="1">
                <a:solidFill>
                  <a:schemeClr val="bg2">
                    <a:lumMod val="25000"/>
                  </a:schemeClr>
                </a:solidFill>
                <a:latin typeface="Courier New" panose="02070309020205020404" pitchFamily="49" charset="0"/>
                <a:cs typeface="Courier New" panose="02070309020205020404" pitchFamily="49" charset="0"/>
              </a:rPr>
              <a:t>configure_plotly_browser_state</a:t>
            </a:r>
            <a:r>
              <a:rPr lang="en-US" sz="1200" dirty="0">
                <a:solidFill>
                  <a:schemeClr val="bg2">
                    <a:lumMod val="25000"/>
                  </a:schemeClr>
                </a:solidFill>
                <a:latin typeface="Courier New" panose="02070309020205020404" pitchFamily="49" charset="0"/>
                <a:cs typeface="Courier New" panose="02070309020205020404" pitchFamily="49" charset="0"/>
              </a:rPr>
              <a:t>()</a:t>
            </a:r>
          </a:p>
          <a:p>
            <a:r>
              <a:rPr lang="en-US" sz="1200" dirty="0" err="1">
                <a:solidFill>
                  <a:schemeClr val="bg2">
                    <a:lumMod val="25000"/>
                  </a:schemeClr>
                </a:solidFill>
                <a:latin typeface="Courier New" panose="02070309020205020404" pitchFamily="49" charset="0"/>
                <a:cs typeface="Courier New" panose="02070309020205020404" pitchFamily="49" charset="0"/>
              </a:rPr>
              <a:t>createTableFreqFigure</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data,'nationality',n</a:t>
            </a:r>
            <a:r>
              <a:rPr lang="en-US" sz="1200" dirty="0">
                <a:solidFill>
                  <a:schemeClr val="bg2">
                    <a:lumMod val="25000"/>
                  </a:schemeClr>
                </a:solidFill>
                <a:latin typeface="Courier New" panose="02070309020205020404" pitchFamily="49" charset="0"/>
                <a:cs typeface="Courier New" panose="02070309020205020404" pitchFamily="49" charset="0"/>
              </a:rPr>
              <a:t>=5,m=500)</a:t>
            </a:r>
          </a:p>
        </p:txBody>
      </p:sp>
      <p:sp>
        <p:nvSpPr>
          <p:cNvPr id="8" name="TextBox 7">
            <a:extLst>
              <a:ext uri="{FF2B5EF4-FFF2-40B4-BE49-F238E27FC236}">
                <a16:creationId xmlns:a16="http://schemas.microsoft.com/office/drawing/2014/main" id="{C2BEF798-6346-44F8-A8BE-6D32239119D5}"/>
              </a:ext>
            </a:extLst>
          </p:cNvPr>
          <p:cNvSpPr txBox="1"/>
          <p:nvPr/>
        </p:nvSpPr>
        <p:spPr>
          <a:xfrm>
            <a:off x="-397688" y="1874622"/>
            <a:ext cx="8134638"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9" name="TextBox 8">
            <a:extLst>
              <a:ext uri="{FF2B5EF4-FFF2-40B4-BE49-F238E27FC236}">
                <a16:creationId xmlns:a16="http://schemas.microsoft.com/office/drawing/2014/main" id="{10B4EA6E-2C51-4DB5-BF0F-4C752F105C65}"/>
              </a:ext>
            </a:extLst>
          </p:cNvPr>
          <p:cNvSpPr txBox="1"/>
          <p:nvPr/>
        </p:nvSpPr>
        <p:spPr>
          <a:xfrm>
            <a:off x="255979" y="2618150"/>
            <a:ext cx="8134638" cy="300082"/>
          </a:xfrm>
          <a:prstGeom prst="rect">
            <a:avLst/>
          </a:prstGeom>
          <a:noFill/>
          <a:ln>
            <a:noFill/>
          </a:ln>
        </p:spPr>
        <p:txBody>
          <a:bodyPr wrap="square" rtlCol="0">
            <a:spAutoFit/>
          </a:bodyPr>
          <a:lstStyle/>
          <a:p>
            <a:r>
              <a:rPr lang="en-US" sz="1350" dirty="0"/>
              <a:t>         </a:t>
            </a:r>
            <a:r>
              <a:rPr lang="en-US" sz="1200" dirty="0">
                <a:solidFill>
                  <a:srgbClr val="C00000"/>
                </a:solidFill>
                <a:latin typeface="Courier New" panose="02070309020205020404" pitchFamily="49" charset="0"/>
                <a:cs typeface="Courier New" panose="02070309020205020404" pitchFamily="49" charset="0"/>
              </a:rPr>
              <a:t>Out[ ]:</a:t>
            </a:r>
          </a:p>
        </p:txBody>
      </p:sp>
      <p:pic>
        <p:nvPicPr>
          <p:cNvPr id="4" name="Εικόνα 3">
            <a:extLst>
              <a:ext uri="{FF2B5EF4-FFF2-40B4-BE49-F238E27FC236}">
                <a16:creationId xmlns:a16="http://schemas.microsoft.com/office/drawing/2014/main" id="{8BAD908D-B05C-41E0-9B4C-2D4ED84A3C34}"/>
              </a:ext>
            </a:extLst>
          </p:cNvPr>
          <p:cNvPicPr>
            <a:picLocks noChangeAspect="1"/>
          </p:cNvPicPr>
          <p:nvPr/>
        </p:nvPicPr>
        <p:blipFill>
          <a:blip r:embed="rId5"/>
          <a:stretch>
            <a:fillRect/>
          </a:stretch>
        </p:blipFill>
        <p:spPr>
          <a:xfrm>
            <a:off x="40540" y="3535518"/>
            <a:ext cx="9144000" cy="2465233"/>
          </a:xfrm>
          <a:prstGeom prst="rect">
            <a:avLst/>
          </a:prstGeom>
        </p:spPr>
      </p:pic>
      <p:pic>
        <p:nvPicPr>
          <p:cNvPr id="3" name="output">
            <a:hlinkClick r:id="" action="ppaction://media"/>
            <a:extLst>
              <a:ext uri="{FF2B5EF4-FFF2-40B4-BE49-F238E27FC236}">
                <a16:creationId xmlns:a16="http://schemas.microsoft.com/office/drawing/2014/main" id="{D5540795-D618-45E1-B87F-51464CCCBF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71952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D2D34-06BB-4570-A1BE-59AA9F05357F}"/>
              </a:ext>
            </a:extLst>
          </p:cNvPr>
          <p:cNvSpPr>
            <a:spLocks noGrp="1"/>
          </p:cNvSpPr>
          <p:nvPr>
            <p:ph type="title"/>
          </p:nvPr>
        </p:nvSpPr>
        <p:spPr>
          <a:xfrm>
            <a:off x="2058304" y="383364"/>
            <a:ext cx="7886700" cy="994172"/>
          </a:xfrm>
        </p:spPr>
        <p:txBody>
          <a:bodyPr>
            <a:normAutofit fontScale="90000"/>
          </a:bodyPr>
          <a:lstStyle/>
          <a:p>
            <a:r>
              <a:rPr lang="en-US" dirty="0"/>
              <a:t>Plot information about column ‘</a:t>
            </a:r>
            <a:r>
              <a:rPr lang="en-US" dirty="0">
                <a:solidFill>
                  <a:srgbClr val="FF0000"/>
                </a:solidFill>
              </a:rPr>
              <a:t>classification</a:t>
            </a:r>
            <a:r>
              <a:rPr lang="en-US" dirty="0"/>
              <a:t>’ for a specific </a:t>
            </a:r>
            <a:br>
              <a:rPr lang="en-US" dirty="0"/>
            </a:br>
            <a:r>
              <a:rPr lang="en-US" dirty="0">
                <a:solidFill>
                  <a:srgbClr val="FF0000"/>
                </a:solidFill>
              </a:rPr>
              <a:t>nationality</a:t>
            </a:r>
            <a:r>
              <a:rPr lang="el-GR" dirty="0"/>
              <a:t> </a:t>
            </a:r>
          </a:p>
        </p:txBody>
      </p:sp>
      <p:sp>
        <p:nvSpPr>
          <p:cNvPr id="5" name="Ορθογώνιο 4">
            <a:extLst>
              <a:ext uri="{FF2B5EF4-FFF2-40B4-BE49-F238E27FC236}">
                <a16:creationId xmlns:a16="http://schemas.microsoft.com/office/drawing/2014/main" id="{8742049C-F5CA-4B60-857D-F96FE99E6799}"/>
              </a:ext>
            </a:extLst>
          </p:cNvPr>
          <p:cNvSpPr/>
          <p:nvPr/>
        </p:nvSpPr>
        <p:spPr>
          <a:xfrm>
            <a:off x="1820320" y="2313204"/>
            <a:ext cx="5453213" cy="1338828"/>
          </a:xfrm>
          <a:prstGeom prst="rect">
            <a:avLst/>
          </a:prstGeom>
        </p:spPr>
        <p:txBody>
          <a:bodyPr wrap="square">
            <a:spAutoFit/>
          </a:bodyPr>
          <a:lstStyle/>
          <a:p>
            <a:r>
              <a:rPr lang="en-US" sz="1350" dirty="0">
                <a:solidFill>
                  <a:srgbClr val="212121"/>
                </a:solidFill>
                <a:latin typeface="Courier New" panose="02070309020205020404" pitchFamily="49" charset="0"/>
              </a:rPr>
              <a:t>Count		Name</a:t>
            </a:r>
          </a:p>
          <a:p>
            <a:r>
              <a:rPr lang="en-US" sz="1350" dirty="0">
                <a:solidFill>
                  <a:srgbClr val="212121"/>
                </a:solidFill>
                <a:latin typeface="Courier New" panose="02070309020205020404" pitchFamily="49" charset="0"/>
              </a:rPr>
              <a:t>2044         prints</a:t>
            </a:r>
          </a:p>
          <a:p>
            <a:r>
              <a:rPr lang="en-US" sz="1350" dirty="0">
                <a:solidFill>
                  <a:srgbClr val="212121"/>
                </a:solidFill>
                <a:latin typeface="Courier New" panose="02070309020205020404" pitchFamily="49" charset="0"/>
              </a:rPr>
              <a:t>38  	    drawings and watercolors</a:t>
            </a:r>
          </a:p>
          <a:p>
            <a:r>
              <a:rPr lang="en-US" sz="1350" dirty="0">
                <a:solidFill>
                  <a:srgbClr val="212121"/>
                </a:solidFill>
                <a:latin typeface="Courier New" panose="02070309020205020404" pitchFamily="49" charset="0"/>
              </a:rPr>
              <a:t>29           Ceramics</a:t>
            </a:r>
          </a:p>
          <a:p>
            <a:r>
              <a:rPr lang="en-US" sz="1350" dirty="0">
                <a:solidFill>
                  <a:srgbClr val="212121"/>
                </a:solidFill>
                <a:latin typeface="Courier New" panose="02070309020205020404" pitchFamily="49" charset="0"/>
              </a:rPr>
              <a:t>28           Metals</a:t>
            </a:r>
          </a:p>
          <a:p>
            <a:r>
              <a:rPr lang="en-US" sz="1350" dirty="0">
                <a:solidFill>
                  <a:srgbClr val="212121"/>
                </a:solidFill>
                <a:latin typeface="Courier New" panose="02070309020205020404" pitchFamily="49" charset="0"/>
              </a:rPr>
              <a:t>16           paintings</a:t>
            </a:r>
          </a:p>
        </p:txBody>
      </p:sp>
      <p:sp>
        <p:nvSpPr>
          <p:cNvPr id="7" name="TextBox 6">
            <a:extLst>
              <a:ext uri="{FF2B5EF4-FFF2-40B4-BE49-F238E27FC236}">
                <a16:creationId xmlns:a16="http://schemas.microsoft.com/office/drawing/2014/main" id="{B4991F40-D046-410A-938E-0449CCA25646}"/>
              </a:ext>
            </a:extLst>
          </p:cNvPr>
          <p:cNvSpPr txBox="1"/>
          <p:nvPr/>
        </p:nvSpPr>
        <p:spPr>
          <a:xfrm>
            <a:off x="679340" y="1874623"/>
            <a:ext cx="8134638" cy="646331"/>
          </a:xfrm>
          <a:prstGeom prst="rect">
            <a:avLst/>
          </a:prstGeom>
          <a:noFill/>
          <a:ln>
            <a:solidFill>
              <a:schemeClr val="bg2">
                <a:lumMod val="90000"/>
              </a:schemeClr>
            </a:solidFill>
          </a:ln>
        </p:spPr>
        <p:txBody>
          <a:bodyPr wrap="square" rtlCol="0">
            <a:spAutoFit/>
          </a:bodyPr>
          <a:lstStyle/>
          <a:p>
            <a:r>
              <a:rPr lang="en-US" sz="1200" dirty="0" err="1">
                <a:solidFill>
                  <a:schemeClr val="bg2">
                    <a:lumMod val="25000"/>
                  </a:schemeClr>
                </a:solidFill>
                <a:latin typeface="Courier New" panose="02070309020205020404" pitchFamily="49" charset="0"/>
                <a:cs typeface="Courier New" panose="02070309020205020404" pitchFamily="49" charset="0"/>
              </a:rPr>
              <a:t>configure_plotly_browser_state</a:t>
            </a:r>
            <a:r>
              <a:rPr lang="en-US" sz="1200" dirty="0">
                <a:solidFill>
                  <a:schemeClr val="bg2">
                    <a:lumMod val="25000"/>
                  </a:schemeClr>
                </a:solidFill>
                <a:latin typeface="Courier New" panose="02070309020205020404" pitchFamily="49" charset="0"/>
                <a:cs typeface="Courier New" panose="02070309020205020404" pitchFamily="49" charset="0"/>
              </a:rPr>
              <a:t>()</a:t>
            </a:r>
          </a:p>
          <a:p>
            <a:r>
              <a:rPr lang="en-US" sz="1200" dirty="0" err="1">
                <a:solidFill>
                  <a:schemeClr val="bg2">
                    <a:lumMod val="25000"/>
                  </a:schemeClr>
                </a:solidFill>
                <a:latin typeface="Courier New" panose="02070309020205020404" pitchFamily="49" charset="0"/>
                <a:cs typeface="Courier New" panose="02070309020205020404" pitchFamily="49" charset="0"/>
              </a:rPr>
              <a:t>createTableFreqFigure</a:t>
            </a:r>
            <a:r>
              <a:rPr lang="en-US" sz="1200" dirty="0">
                <a:solidFill>
                  <a:schemeClr val="bg2">
                    <a:lumMod val="25000"/>
                  </a:schemeClr>
                </a:solidFill>
                <a:latin typeface="Courier New" panose="02070309020205020404" pitchFamily="49" charset="0"/>
                <a:cs typeface="Courier New" panose="02070309020205020404" pitchFamily="49" charset="0"/>
              </a:rPr>
              <a:t>(data[data['nationality']=='Japanese'],'</a:t>
            </a:r>
            <a:r>
              <a:rPr lang="en-US" sz="1200" dirty="0" err="1">
                <a:solidFill>
                  <a:schemeClr val="bg2">
                    <a:lumMod val="25000"/>
                  </a:schemeClr>
                </a:solidFill>
                <a:latin typeface="Courier New" panose="02070309020205020404" pitchFamily="49" charset="0"/>
                <a:cs typeface="Courier New" panose="02070309020205020404" pitchFamily="49" charset="0"/>
              </a:rPr>
              <a:t>classification',n</a:t>
            </a:r>
            <a:r>
              <a:rPr lang="en-US" sz="1200" dirty="0">
                <a:solidFill>
                  <a:schemeClr val="bg2">
                    <a:lumMod val="25000"/>
                  </a:schemeClr>
                </a:solidFill>
                <a:latin typeface="Courier New" panose="02070309020205020404" pitchFamily="49" charset="0"/>
                <a:cs typeface="Courier New" panose="02070309020205020404" pitchFamily="49" charset="0"/>
              </a:rPr>
              <a:t>=5,m=20))</a:t>
            </a:r>
          </a:p>
        </p:txBody>
      </p:sp>
      <p:sp>
        <p:nvSpPr>
          <p:cNvPr id="8" name="TextBox 7">
            <a:extLst>
              <a:ext uri="{FF2B5EF4-FFF2-40B4-BE49-F238E27FC236}">
                <a16:creationId xmlns:a16="http://schemas.microsoft.com/office/drawing/2014/main" id="{C2BEF798-6346-44F8-A8BE-6D32239119D5}"/>
              </a:ext>
            </a:extLst>
          </p:cNvPr>
          <p:cNvSpPr txBox="1"/>
          <p:nvPr/>
        </p:nvSpPr>
        <p:spPr>
          <a:xfrm>
            <a:off x="-397688" y="1874622"/>
            <a:ext cx="8134638"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9" name="TextBox 8">
            <a:extLst>
              <a:ext uri="{FF2B5EF4-FFF2-40B4-BE49-F238E27FC236}">
                <a16:creationId xmlns:a16="http://schemas.microsoft.com/office/drawing/2014/main" id="{10B4EA6E-2C51-4DB5-BF0F-4C752F105C65}"/>
              </a:ext>
            </a:extLst>
          </p:cNvPr>
          <p:cNvSpPr txBox="1"/>
          <p:nvPr/>
        </p:nvSpPr>
        <p:spPr>
          <a:xfrm>
            <a:off x="255979" y="2618150"/>
            <a:ext cx="8134638" cy="300082"/>
          </a:xfrm>
          <a:prstGeom prst="rect">
            <a:avLst/>
          </a:prstGeom>
          <a:noFill/>
          <a:ln>
            <a:noFill/>
          </a:ln>
        </p:spPr>
        <p:txBody>
          <a:bodyPr wrap="square" rtlCol="0">
            <a:spAutoFit/>
          </a:bodyPr>
          <a:lstStyle/>
          <a:p>
            <a:r>
              <a:rPr lang="en-US" sz="1350" dirty="0"/>
              <a:t>         </a:t>
            </a:r>
            <a:r>
              <a:rPr lang="en-US" sz="1200" dirty="0">
                <a:solidFill>
                  <a:srgbClr val="C00000"/>
                </a:solidFill>
                <a:latin typeface="Courier New" panose="02070309020205020404" pitchFamily="49" charset="0"/>
                <a:cs typeface="Courier New" panose="02070309020205020404" pitchFamily="49" charset="0"/>
              </a:rPr>
              <a:t>Out[ ]:</a:t>
            </a:r>
          </a:p>
        </p:txBody>
      </p:sp>
      <p:pic>
        <p:nvPicPr>
          <p:cNvPr id="3" name="Εικόνα 2">
            <a:extLst>
              <a:ext uri="{FF2B5EF4-FFF2-40B4-BE49-F238E27FC236}">
                <a16:creationId xmlns:a16="http://schemas.microsoft.com/office/drawing/2014/main" id="{8D1CBC8C-B27F-46CE-8D1F-F35088895CA7}"/>
              </a:ext>
            </a:extLst>
          </p:cNvPr>
          <p:cNvPicPr>
            <a:picLocks noChangeAspect="1"/>
          </p:cNvPicPr>
          <p:nvPr/>
        </p:nvPicPr>
        <p:blipFill>
          <a:blip r:embed="rId5"/>
          <a:stretch>
            <a:fillRect/>
          </a:stretch>
        </p:blipFill>
        <p:spPr>
          <a:xfrm>
            <a:off x="33783" y="3671395"/>
            <a:ext cx="9144000" cy="2329355"/>
          </a:xfrm>
          <a:prstGeom prst="rect">
            <a:avLst/>
          </a:prstGeom>
        </p:spPr>
      </p:pic>
      <p:pic>
        <p:nvPicPr>
          <p:cNvPr id="4" name="output">
            <a:hlinkClick r:id="" action="ppaction://media"/>
            <a:extLst>
              <a:ext uri="{FF2B5EF4-FFF2-40B4-BE49-F238E27FC236}">
                <a16:creationId xmlns:a16="http://schemas.microsoft.com/office/drawing/2014/main" id="{40C5DED5-5378-43DE-9ECF-F3C8A03FF0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427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479C0C-1566-44CD-9E04-DE253F4D74EC}"/>
              </a:ext>
            </a:extLst>
          </p:cNvPr>
          <p:cNvSpPr>
            <a:spLocks noGrp="1"/>
          </p:cNvSpPr>
          <p:nvPr>
            <p:ph type="title"/>
          </p:nvPr>
        </p:nvSpPr>
        <p:spPr>
          <a:xfrm>
            <a:off x="2237163" y="503810"/>
            <a:ext cx="8272965" cy="994172"/>
          </a:xfrm>
        </p:spPr>
        <p:txBody>
          <a:bodyPr>
            <a:normAutofit/>
          </a:bodyPr>
          <a:lstStyle/>
          <a:p>
            <a:r>
              <a:rPr lang="en-US" sz="2400" dirty="0"/>
              <a:t>The example code for Carnegie Museum </a:t>
            </a:r>
            <a:br>
              <a:rPr lang="en-US" sz="2400" dirty="0"/>
            </a:br>
            <a:r>
              <a:rPr lang="en-US" sz="2400" dirty="0"/>
              <a:t>can be executed in </a:t>
            </a:r>
            <a:r>
              <a:rPr lang="en-US" sz="2400" dirty="0" err="1"/>
              <a:t>colab</a:t>
            </a:r>
            <a:endParaRPr lang="el-GR" sz="2400" dirty="0"/>
          </a:p>
        </p:txBody>
      </p:sp>
      <p:sp>
        <p:nvSpPr>
          <p:cNvPr id="3" name="Θέση περιεχομένου 2">
            <a:extLst>
              <a:ext uri="{FF2B5EF4-FFF2-40B4-BE49-F238E27FC236}">
                <a16:creationId xmlns:a16="http://schemas.microsoft.com/office/drawing/2014/main" id="{02F47D47-65C1-4783-B257-9212970AE7EE}"/>
              </a:ext>
            </a:extLst>
          </p:cNvPr>
          <p:cNvSpPr>
            <a:spLocks noGrp="1"/>
          </p:cNvSpPr>
          <p:nvPr>
            <p:ph idx="1"/>
          </p:nvPr>
        </p:nvSpPr>
        <p:spPr>
          <a:xfrm>
            <a:off x="2854916" y="2223022"/>
            <a:ext cx="5419486" cy="3263504"/>
          </a:xfrm>
        </p:spPr>
        <p:txBody>
          <a:bodyPr>
            <a:normAutofit fontScale="92500" lnSpcReduction="20000"/>
          </a:bodyPr>
          <a:lstStyle/>
          <a:p>
            <a:pPr marL="0" indent="0">
              <a:buNone/>
            </a:pPr>
            <a:r>
              <a:rPr lang="en-US" dirty="0">
                <a:hlinkClick r:id="rId5"/>
              </a:rPr>
              <a:t>https://colab.research.google.com/drive/1g-vG_wxLGzCH6Ug8k-Nz9bO5-OguuAt-</a:t>
            </a:r>
            <a:endParaRPr lang="en-US" dirty="0"/>
          </a:p>
          <a:p>
            <a:pPr marL="0" indent="0">
              <a:buNone/>
            </a:pPr>
            <a:endParaRPr lang="en-US" dirty="0"/>
          </a:p>
          <a:p>
            <a:pPr marL="0" indent="0">
              <a:buNone/>
            </a:pPr>
            <a:r>
              <a:rPr lang="en-US" dirty="0"/>
              <a:t>You can save a copy in your drive to execute the code from your PC via </a:t>
            </a:r>
            <a:r>
              <a:rPr lang="en-US" dirty="0" err="1"/>
              <a:t>colab</a:t>
            </a:r>
            <a:r>
              <a:rPr lang="en-US" dirty="0"/>
              <a:t>.</a:t>
            </a:r>
          </a:p>
          <a:p>
            <a:pPr marL="0" indent="0">
              <a:buNone/>
            </a:pPr>
            <a:endParaRPr lang="en-US" dirty="0"/>
          </a:p>
          <a:p>
            <a:pPr marL="0" indent="0">
              <a:buNone/>
            </a:pPr>
            <a:r>
              <a:rPr lang="en-US" dirty="0"/>
              <a:t>To start working with </a:t>
            </a:r>
            <a:r>
              <a:rPr lang="en-US" dirty="0" err="1"/>
              <a:t>Colab</a:t>
            </a:r>
            <a:r>
              <a:rPr lang="en-US" dirty="0"/>
              <a:t> you just need to log in to your </a:t>
            </a:r>
            <a:r>
              <a:rPr lang="en-US" dirty="0" err="1"/>
              <a:t>gmail</a:t>
            </a:r>
            <a:r>
              <a:rPr lang="en-US" dirty="0"/>
              <a:t> account</a:t>
            </a:r>
            <a:endParaRPr lang="el-GR" dirty="0"/>
          </a:p>
        </p:txBody>
      </p:sp>
      <p:pic>
        <p:nvPicPr>
          <p:cNvPr id="4" name="Εικόνα 3">
            <a:extLst>
              <a:ext uri="{FF2B5EF4-FFF2-40B4-BE49-F238E27FC236}">
                <a16:creationId xmlns:a16="http://schemas.microsoft.com/office/drawing/2014/main" id="{FF68F525-356A-4F73-8888-1F65EE8DB2D6}"/>
              </a:ext>
            </a:extLst>
          </p:cNvPr>
          <p:cNvPicPr>
            <a:picLocks noChangeAspect="1"/>
          </p:cNvPicPr>
          <p:nvPr/>
        </p:nvPicPr>
        <p:blipFill>
          <a:blip r:embed="rId6"/>
          <a:stretch>
            <a:fillRect/>
          </a:stretch>
        </p:blipFill>
        <p:spPr>
          <a:xfrm>
            <a:off x="327392" y="1628180"/>
            <a:ext cx="2081232" cy="4335313"/>
          </a:xfrm>
          <a:prstGeom prst="rect">
            <a:avLst/>
          </a:prstGeom>
        </p:spPr>
      </p:pic>
      <p:pic>
        <p:nvPicPr>
          <p:cNvPr id="5" name="output">
            <a:hlinkClick r:id="" action="ppaction://media"/>
            <a:extLst>
              <a:ext uri="{FF2B5EF4-FFF2-40B4-BE49-F238E27FC236}">
                <a16:creationId xmlns:a16="http://schemas.microsoft.com/office/drawing/2014/main" id="{BDAD849D-6EC7-4A9F-A224-15E21FF112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9245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7578B6-E576-4082-9D14-FEEA6C094FC4}"/>
              </a:ext>
            </a:extLst>
          </p:cNvPr>
          <p:cNvSpPr>
            <a:spLocks noGrp="1"/>
          </p:cNvSpPr>
          <p:nvPr>
            <p:ph type="title"/>
          </p:nvPr>
        </p:nvSpPr>
        <p:spPr/>
        <p:txBody>
          <a:bodyPr/>
          <a:lstStyle/>
          <a:p>
            <a:r>
              <a:rPr lang="en-US" dirty="0"/>
              <a:t>Knowledge management (2)</a:t>
            </a:r>
            <a:endParaRPr lang="el-GR" dirty="0"/>
          </a:p>
        </p:txBody>
      </p:sp>
      <p:sp>
        <p:nvSpPr>
          <p:cNvPr id="3" name="Θέση περιεχομένου 2">
            <a:extLst>
              <a:ext uri="{FF2B5EF4-FFF2-40B4-BE49-F238E27FC236}">
                <a16:creationId xmlns:a16="http://schemas.microsoft.com/office/drawing/2014/main" id="{6CCDFAAA-7CD6-413F-942B-BDDFA9F8A7BD}"/>
              </a:ext>
            </a:extLst>
          </p:cNvPr>
          <p:cNvSpPr>
            <a:spLocks noGrp="1"/>
          </p:cNvSpPr>
          <p:nvPr>
            <p:ph idx="1"/>
          </p:nvPr>
        </p:nvSpPr>
        <p:spPr/>
        <p:txBody>
          <a:bodyPr>
            <a:normAutofit/>
          </a:bodyPr>
          <a:lstStyle/>
          <a:p>
            <a:r>
              <a:rPr lang="en-US" dirty="0"/>
              <a:t>KM techniques help museums to survive in an ever faster-moving and competitive environment. In this electronic era, KM has become an important tool which provides dynamic and effective service to the museum audiences.</a:t>
            </a:r>
          </a:p>
          <a:p>
            <a:r>
              <a:rPr lang="en-US" dirty="0"/>
              <a:t>In a digital world, access to an individual object can follow a path from (metadata about) the museum, to (metadata about) a specific collection, to (metadata about) an individual object.</a:t>
            </a:r>
          </a:p>
        </p:txBody>
      </p:sp>
      <p:pic>
        <p:nvPicPr>
          <p:cNvPr id="4" name="output">
            <a:hlinkClick r:id="" action="ppaction://media"/>
            <a:extLst>
              <a:ext uri="{FF2B5EF4-FFF2-40B4-BE49-F238E27FC236}">
                <a16:creationId xmlns:a16="http://schemas.microsoft.com/office/drawing/2014/main" id="{1BB48FC2-8D93-4267-85FD-39D5EE67A0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305867604"/>
      </p:ext>
    </p:extLst>
  </p:cSld>
  <p:clrMapOvr>
    <a:masterClrMapping/>
  </p:clrMapOvr>
  <mc:AlternateContent xmlns:mc="http://schemas.openxmlformats.org/markup-compatibility/2006" xmlns:p14="http://schemas.microsoft.com/office/powerpoint/2010/main">
    <mc:Choice Requires="p14">
      <p:transition spd="slow" p14:dur="2000" advTm="33158"/>
    </mc:Choice>
    <mc:Fallback xmlns="">
      <p:transition spd="slow" advTm="33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0" objId="4"/>
        <p14:stopEvt time="33158" objId="4"/>
      </p14:showEvtLst>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utput">
            <a:hlinkClick r:id="" action="ppaction://media"/>
            <a:extLst>
              <a:ext uri="{FF2B5EF4-FFF2-40B4-BE49-F238E27FC236}">
                <a16:creationId xmlns:a16="http://schemas.microsoft.com/office/drawing/2014/main" id="{248EA4A3-A4B4-47B5-936E-820D780D03F6}"/>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97375" y="3656013"/>
            <a:ext cx="347663" cy="347662"/>
          </a:xfrm>
        </p:spPr>
      </p:pic>
      <p:pic>
        <p:nvPicPr>
          <p:cNvPr id="4" name="Εικόνα 3">
            <a:extLst>
              <a:ext uri="{FF2B5EF4-FFF2-40B4-BE49-F238E27FC236}">
                <a16:creationId xmlns:a16="http://schemas.microsoft.com/office/drawing/2014/main" id="{811355F2-F693-4F30-A058-AA817301536B}"/>
              </a:ext>
            </a:extLst>
          </p:cNvPr>
          <p:cNvPicPr>
            <a:picLocks noChangeAspect="1"/>
          </p:cNvPicPr>
          <p:nvPr/>
        </p:nvPicPr>
        <p:blipFill>
          <a:blip r:embed="rId6"/>
          <a:stretch>
            <a:fillRect/>
          </a:stretch>
        </p:blipFill>
        <p:spPr>
          <a:xfrm>
            <a:off x="491077" y="1308393"/>
            <a:ext cx="8281408" cy="4868570"/>
          </a:xfrm>
          <a:prstGeom prst="rect">
            <a:avLst/>
          </a:prstGeom>
        </p:spPr>
      </p:pic>
    </p:spTree>
    <p:extLst>
      <p:ext uri="{BB962C8B-B14F-4D97-AF65-F5344CB8AC3E}">
        <p14:creationId xmlns:p14="http://schemas.microsoft.com/office/powerpoint/2010/main" val="184879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67" y="2256360"/>
            <a:ext cx="7840175" cy="300082"/>
          </a:xfrm>
          <a:prstGeom prst="rect">
            <a:avLst/>
          </a:prstGeom>
          <a:noFill/>
          <a:ln>
            <a:noFill/>
          </a:ln>
        </p:spPr>
        <p:txBody>
          <a:bodyPr wrap="square" rtlCol="0">
            <a:spAutoFit/>
          </a:bodyPr>
          <a:lstStyle/>
          <a:p>
            <a:r>
              <a:rPr lang="en-US" sz="1350" dirty="0"/>
              <a:t>         </a:t>
            </a:r>
            <a:r>
              <a:rPr lang="en-US" sz="1200" dirty="0">
                <a:solidFill>
                  <a:schemeClr val="accent5">
                    <a:lumMod val="75000"/>
                  </a:schemeClr>
                </a:solidFill>
                <a:latin typeface="Courier New" panose="02070309020205020404" pitchFamily="49" charset="0"/>
                <a:cs typeface="Courier New" panose="02070309020205020404" pitchFamily="49" charset="0"/>
              </a:rPr>
              <a:t>In [ ]:</a:t>
            </a:r>
          </a:p>
        </p:txBody>
      </p:sp>
      <p:sp>
        <p:nvSpPr>
          <p:cNvPr id="2" name="Title 1"/>
          <p:cNvSpPr>
            <a:spLocks noGrp="1"/>
          </p:cNvSpPr>
          <p:nvPr>
            <p:ph type="title"/>
          </p:nvPr>
        </p:nvSpPr>
        <p:spPr/>
        <p:txBody>
          <a:bodyPr>
            <a:normAutofit fontScale="90000"/>
          </a:bodyPr>
          <a:lstStyle/>
          <a:p>
            <a:r>
              <a:rPr lang="en-US" dirty="0"/>
              <a:t>Reading data using pandas</a:t>
            </a:r>
            <a:br>
              <a:rPr lang="en-US" dirty="0"/>
            </a:br>
            <a:r>
              <a:rPr lang="en-US" dirty="0"/>
              <a:t>Open data.csv from Cleveland Museum of Art</a:t>
            </a:r>
          </a:p>
        </p:txBody>
      </p:sp>
      <p:sp>
        <p:nvSpPr>
          <p:cNvPr id="4" name="Slide Number Placeholder 3"/>
          <p:cNvSpPr>
            <a:spLocks noGrp="1"/>
          </p:cNvSpPr>
          <p:nvPr>
            <p:ph type="sldNum" sz="quarter" idx="12"/>
          </p:nvPr>
        </p:nvSpPr>
        <p:spPr/>
        <p:txBody>
          <a:bodyPr/>
          <a:lstStyle/>
          <a:p>
            <a:fld id="{B841CA95-E0BC-48B5-948A-ECC494EB4D84}" type="slidenum">
              <a:rPr lang="en-US" smtClean="0"/>
              <a:t>61</a:t>
            </a:fld>
            <a:endParaRPr lang="en-US"/>
          </a:p>
        </p:txBody>
      </p:sp>
      <p:sp>
        <p:nvSpPr>
          <p:cNvPr id="7" name="TextBox 6"/>
          <p:cNvSpPr txBox="1"/>
          <p:nvPr/>
        </p:nvSpPr>
        <p:spPr>
          <a:xfrm>
            <a:off x="1236685" y="2256360"/>
            <a:ext cx="7701200" cy="1223412"/>
          </a:xfrm>
          <a:prstGeom prst="rect">
            <a:avLst/>
          </a:prstGeom>
          <a:noFill/>
          <a:ln>
            <a:solidFill>
              <a:schemeClr val="bg2">
                <a:lumMod val="90000"/>
              </a:schemeClr>
            </a:solidFill>
          </a:ln>
        </p:spPr>
        <p:txBody>
          <a:bodyPr wrap="square" rtlCol="0">
            <a:spAutoFit/>
          </a:bodyPr>
          <a:lstStyle/>
          <a:p>
            <a:r>
              <a:rPr lang="en-US" sz="1350" i="1" dirty="0">
                <a:solidFill>
                  <a:schemeClr val="accent1">
                    <a:lumMod val="75000"/>
                  </a:schemeClr>
                </a:solidFill>
                <a:latin typeface="Courier New" panose="02070309020205020404" pitchFamily="49" charset="0"/>
                <a:cs typeface="Courier New" panose="02070309020205020404" pitchFamily="49" charset="0"/>
              </a:rPr>
              <a:t>#Read csv file</a:t>
            </a:r>
          </a:p>
          <a:p>
            <a:r>
              <a:rPr lang="en-US" sz="1200" dirty="0">
                <a:solidFill>
                  <a:schemeClr val="bg2">
                    <a:lumMod val="25000"/>
                  </a:schemeClr>
                </a:solidFill>
                <a:latin typeface="Courier New" panose="02070309020205020404" pitchFamily="49" charset="0"/>
                <a:cs typeface="Courier New" panose="02070309020205020404" pitchFamily="49" charset="0"/>
              </a:rPr>
              <a:t>import warnings</a:t>
            </a:r>
          </a:p>
          <a:p>
            <a:r>
              <a:rPr lang="en-US" sz="1200" dirty="0" err="1">
                <a:solidFill>
                  <a:schemeClr val="bg2">
                    <a:lumMod val="25000"/>
                  </a:schemeClr>
                </a:solidFill>
                <a:latin typeface="Courier New" panose="02070309020205020404" pitchFamily="49" charset="0"/>
                <a:cs typeface="Courier New" panose="02070309020205020404" pitchFamily="49" charset="0"/>
              </a:rPr>
              <a:t>warnings.filterwarnings</a:t>
            </a:r>
            <a:r>
              <a:rPr lang="en-US" sz="1200" dirty="0">
                <a:solidFill>
                  <a:schemeClr val="bg2">
                    <a:lumMod val="25000"/>
                  </a:schemeClr>
                </a:solidFill>
                <a:latin typeface="Courier New" panose="02070309020205020404" pitchFamily="49" charset="0"/>
                <a:cs typeface="Courier New" panose="02070309020205020404" pitchFamily="49" charset="0"/>
              </a:rPr>
              <a:t>('ignore')</a:t>
            </a:r>
          </a:p>
          <a:p>
            <a:r>
              <a:rPr lang="en-US" sz="1200" dirty="0" err="1">
                <a:solidFill>
                  <a:schemeClr val="bg2">
                    <a:lumMod val="25000"/>
                  </a:schemeClr>
                </a:solidFill>
                <a:latin typeface="Courier New" panose="02070309020205020404" pitchFamily="49" charset="0"/>
                <a:cs typeface="Courier New" panose="02070309020205020404" pitchFamily="49" charset="0"/>
              </a:rPr>
              <a:t>url</a:t>
            </a:r>
            <a:r>
              <a:rPr lang="en-US" sz="1200" dirty="0">
                <a:solidFill>
                  <a:schemeClr val="bg2">
                    <a:lumMod val="25000"/>
                  </a:schemeClr>
                </a:solidFill>
                <a:latin typeface="Courier New" panose="02070309020205020404" pitchFamily="49" charset="0"/>
                <a:cs typeface="Courier New" panose="02070309020205020404" pitchFamily="49" charset="0"/>
              </a:rPr>
              <a:t>='https://media.githubusercontent.com/media/</a:t>
            </a:r>
            <a:r>
              <a:rPr lang="en-US" sz="1200" dirty="0" err="1">
                <a:solidFill>
                  <a:schemeClr val="bg2">
                    <a:lumMod val="25000"/>
                  </a:schemeClr>
                </a:solidFill>
                <a:latin typeface="Courier New" panose="02070309020205020404" pitchFamily="49" charset="0"/>
                <a:cs typeface="Courier New" panose="02070309020205020404" pitchFamily="49" charset="0"/>
              </a:rPr>
              <a:t>ClevelandMuseumArt</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openaccess</a:t>
            </a:r>
            <a:r>
              <a:rPr lang="en-US" sz="1200" dirty="0">
                <a:solidFill>
                  <a:schemeClr val="bg2">
                    <a:lumMod val="25000"/>
                  </a:schemeClr>
                </a:solidFill>
                <a:latin typeface="Courier New" panose="02070309020205020404" pitchFamily="49" charset="0"/>
                <a:cs typeface="Courier New" panose="02070309020205020404" pitchFamily="49" charset="0"/>
              </a:rPr>
              <a:t>/master/data.csv'</a:t>
            </a:r>
          </a:p>
          <a:p>
            <a:r>
              <a:rPr lang="en-US" sz="1200" dirty="0">
                <a:solidFill>
                  <a:schemeClr val="bg2">
                    <a:lumMod val="25000"/>
                  </a:schemeClr>
                </a:solidFill>
                <a:latin typeface="Courier New" panose="02070309020205020404" pitchFamily="49" charset="0"/>
                <a:cs typeface="Courier New" panose="02070309020205020404" pitchFamily="49" charset="0"/>
              </a:rPr>
              <a:t>data =</a:t>
            </a:r>
            <a:r>
              <a:rPr lang="en-US" sz="1200" dirty="0" err="1">
                <a:solidFill>
                  <a:schemeClr val="bg2">
                    <a:lumMod val="25000"/>
                  </a:schemeClr>
                </a:solidFill>
                <a:latin typeface="Courier New" panose="02070309020205020404" pitchFamily="49" charset="0"/>
                <a:cs typeface="Courier New" panose="02070309020205020404" pitchFamily="49" charset="0"/>
              </a:rPr>
              <a:t>pd.read_csv</a:t>
            </a:r>
            <a:r>
              <a:rPr lang="en-US" sz="1200" dirty="0">
                <a:solidFill>
                  <a:schemeClr val="bg2">
                    <a:lumMod val="25000"/>
                  </a:schemeClr>
                </a:solidFill>
                <a:latin typeface="Courier New" panose="02070309020205020404" pitchFamily="49" charset="0"/>
                <a:cs typeface="Courier New" panose="02070309020205020404" pitchFamily="49" charset="0"/>
              </a:rPr>
              <a:t>(</a:t>
            </a:r>
            <a:r>
              <a:rPr lang="en-US" sz="1200" dirty="0" err="1">
                <a:solidFill>
                  <a:schemeClr val="bg2">
                    <a:lumMod val="25000"/>
                  </a:schemeClr>
                </a:solidFill>
                <a:latin typeface="Courier New" panose="02070309020205020404" pitchFamily="49" charset="0"/>
                <a:cs typeface="Courier New" panose="02070309020205020404" pitchFamily="49" charset="0"/>
              </a:rPr>
              <a:t>url</a:t>
            </a:r>
            <a:r>
              <a:rPr lang="en-US" sz="1200" dirty="0">
                <a:solidFill>
                  <a:schemeClr val="bg2">
                    <a:lumMod val="25000"/>
                  </a:schemeClr>
                </a:solidFill>
                <a:latin typeface="Courier New" panose="02070309020205020404" pitchFamily="49" charset="0"/>
                <a:cs typeface="Courier New" panose="02070309020205020404" pitchFamily="49" charset="0"/>
              </a:rPr>
              <a:t>)</a:t>
            </a:r>
          </a:p>
        </p:txBody>
      </p:sp>
      <p:pic>
        <p:nvPicPr>
          <p:cNvPr id="3" name="output">
            <a:hlinkClick r:id="" action="ppaction://media"/>
            <a:extLst>
              <a:ext uri="{FF2B5EF4-FFF2-40B4-BE49-F238E27FC236}">
                <a16:creationId xmlns:a16="http://schemas.microsoft.com/office/drawing/2014/main" id="{6CF202D3-ABA4-4374-AD46-EDD5FDCE4C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8709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4D156B-1A08-4A9A-BB51-62A319DACBBB}"/>
              </a:ext>
            </a:extLst>
          </p:cNvPr>
          <p:cNvSpPr>
            <a:spLocks noGrp="1"/>
          </p:cNvSpPr>
          <p:nvPr>
            <p:ph type="title"/>
          </p:nvPr>
        </p:nvSpPr>
        <p:spPr/>
        <p:txBody>
          <a:bodyPr/>
          <a:lstStyle/>
          <a:p>
            <a:r>
              <a:rPr lang="en-US" dirty="0"/>
              <a:t>Columns</a:t>
            </a:r>
            <a:endParaRPr lang="el-GR" dirty="0"/>
          </a:p>
        </p:txBody>
      </p:sp>
      <p:pic>
        <p:nvPicPr>
          <p:cNvPr id="4" name="Θέση περιεχομένου 3">
            <a:extLst>
              <a:ext uri="{FF2B5EF4-FFF2-40B4-BE49-F238E27FC236}">
                <a16:creationId xmlns:a16="http://schemas.microsoft.com/office/drawing/2014/main" id="{A1B38F19-8FF9-4C69-98F8-6D5337ABC04A}"/>
              </a:ext>
            </a:extLst>
          </p:cNvPr>
          <p:cNvPicPr>
            <a:picLocks noGrp="1" noChangeAspect="1"/>
          </p:cNvPicPr>
          <p:nvPr>
            <p:ph idx="1"/>
          </p:nvPr>
        </p:nvPicPr>
        <p:blipFill>
          <a:blip r:embed="rId5"/>
          <a:stretch>
            <a:fillRect/>
          </a:stretch>
        </p:blipFill>
        <p:spPr>
          <a:xfrm>
            <a:off x="628650" y="3092501"/>
            <a:ext cx="7886700" cy="1531439"/>
          </a:xfrm>
          <a:prstGeom prst="rect">
            <a:avLst/>
          </a:prstGeom>
        </p:spPr>
      </p:pic>
      <p:pic>
        <p:nvPicPr>
          <p:cNvPr id="3" name="output">
            <a:hlinkClick r:id="" action="ppaction://media"/>
            <a:extLst>
              <a:ext uri="{FF2B5EF4-FFF2-40B4-BE49-F238E27FC236}">
                <a16:creationId xmlns:a16="http://schemas.microsoft.com/office/drawing/2014/main" id="{846CA60F-61A9-4F7D-BFCB-CFD5024201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33452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91D02-9423-4BC9-AD2A-E396569BE3B1}"/>
              </a:ext>
            </a:extLst>
          </p:cNvPr>
          <p:cNvSpPr>
            <a:spLocks noGrp="1"/>
          </p:cNvSpPr>
          <p:nvPr>
            <p:ph type="title"/>
          </p:nvPr>
        </p:nvSpPr>
        <p:spPr/>
        <p:txBody>
          <a:bodyPr>
            <a:normAutofit fontScale="90000"/>
          </a:bodyPr>
          <a:lstStyle/>
          <a:p>
            <a:r>
              <a:rPr lang="en-US" dirty="0"/>
              <a:t>Plot information about column ‘</a:t>
            </a:r>
            <a:r>
              <a:rPr lang="en-US" dirty="0">
                <a:solidFill>
                  <a:srgbClr val="FF0000"/>
                </a:solidFill>
              </a:rPr>
              <a:t>culture</a:t>
            </a:r>
            <a:r>
              <a:rPr lang="en-US" dirty="0"/>
              <a:t>’</a:t>
            </a:r>
            <a:endParaRPr lang="el-GR" dirty="0"/>
          </a:p>
        </p:txBody>
      </p:sp>
      <p:pic>
        <p:nvPicPr>
          <p:cNvPr id="4" name="Θέση περιεχομένου 3">
            <a:extLst>
              <a:ext uri="{FF2B5EF4-FFF2-40B4-BE49-F238E27FC236}">
                <a16:creationId xmlns:a16="http://schemas.microsoft.com/office/drawing/2014/main" id="{E3BE9068-D2E8-4A6D-95D8-90507E180772}"/>
              </a:ext>
            </a:extLst>
          </p:cNvPr>
          <p:cNvPicPr>
            <a:picLocks noGrp="1" noChangeAspect="1"/>
          </p:cNvPicPr>
          <p:nvPr>
            <p:ph idx="1"/>
          </p:nvPr>
        </p:nvPicPr>
        <p:blipFill>
          <a:blip r:embed="rId5"/>
          <a:stretch>
            <a:fillRect/>
          </a:stretch>
        </p:blipFill>
        <p:spPr>
          <a:xfrm>
            <a:off x="0" y="2301147"/>
            <a:ext cx="8933925" cy="2383201"/>
          </a:xfrm>
          <a:prstGeom prst="rect">
            <a:avLst/>
          </a:prstGeom>
        </p:spPr>
      </p:pic>
      <p:pic>
        <p:nvPicPr>
          <p:cNvPr id="3" name="output">
            <a:hlinkClick r:id="" action="ppaction://media"/>
            <a:extLst>
              <a:ext uri="{FF2B5EF4-FFF2-40B4-BE49-F238E27FC236}">
                <a16:creationId xmlns:a16="http://schemas.microsoft.com/office/drawing/2014/main" id="{64F7CB59-37CD-4CB5-BE53-D7C7E0C585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62065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47D3DE-E261-4F96-9DD4-8DA57FD6021D}"/>
              </a:ext>
            </a:extLst>
          </p:cNvPr>
          <p:cNvSpPr>
            <a:spLocks noGrp="1"/>
          </p:cNvSpPr>
          <p:nvPr>
            <p:ph type="title"/>
          </p:nvPr>
        </p:nvSpPr>
        <p:spPr/>
        <p:txBody>
          <a:bodyPr>
            <a:normAutofit fontScale="90000"/>
          </a:bodyPr>
          <a:lstStyle/>
          <a:p>
            <a:r>
              <a:rPr lang="en-US" dirty="0"/>
              <a:t>Plot information about column ‘</a:t>
            </a:r>
            <a:r>
              <a:rPr lang="en-US" dirty="0">
                <a:solidFill>
                  <a:srgbClr val="FF0000"/>
                </a:solidFill>
              </a:rPr>
              <a:t>technique</a:t>
            </a:r>
            <a:r>
              <a:rPr lang="en-US" dirty="0"/>
              <a:t>’</a:t>
            </a:r>
            <a:endParaRPr lang="el-GR" dirty="0"/>
          </a:p>
        </p:txBody>
      </p:sp>
      <p:pic>
        <p:nvPicPr>
          <p:cNvPr id="4" name="Θέση περιεχομένου 3">
            <a:extLst>
              <a:ext uri="{FF2B5EF4-FFF2-40B4-BE49-F238E27FC236}">
                <a16:creationId xmlns:a16="http://schemas.microsoft.com/office/drawing/2014/main" id="{6125D02F-AA15-4D15-A774-BE8F877AC116}"/>
              </a:ext>
            </a:extLst>
          </p:cNvPr>
          <p:cNvPicPr>
            <a:picLocks noGrp="1" noChangeAspect="1"/>
          </p:cNvPicPr>
          <p:nvPr>
            <p:ph idx="1"/>
          </p:nvPr>
        </p:nvPicPr>
        <p:blipFill>
          <a:blip r:embed="rId5"/>
          <a:stretch>
            <a:fillRect/>
          </a:stretch>
        </p:blipFill>
        <p:spPr>
          <a:xfrm>
            <a:off x="73319" y="2308710"/>
            <a:ext cx="8989217" cy="2312077"/>
          </a:xfrm>
          <a:prstGeom prst="rect">
            <a:avLst/>
          </a:prstGeom>
        </p:spPr>
      </p:pic>
      <p:pic>
        <p:nvPicPr>
          <p:cNvPr id="3" name="output">
            <a:hlinkClick r:id="" action="ppaction://media"/>
            <a:extLst>
              <a:ext uri="{FF2B5EF4-FFF2-40B4-BE49-F238E27FC236}">
                <a16:creationId xmlns:a16="http://schemas.microsoft.com/office/drawing/2014/main" id="{4D0E969F-8484-44DA-B56A-5602CEEB20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41506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3196B6-AFC9-462B-9E5A-A4E72AD34095}"/>
              </a:ext>
            </a:extLst>
          </p:cNvPr>
          <p:cNvSpPr>
            <a:spLocks noGrp="1"/>
          </p:cNvSpPr>
          <p:nvPr>
            <p:ph type="title"/>
          </p:nvPr>
        </p:nvSpPr>
        <p:spPr/>
        <p:txBody>
          <a:bodyPr>
            <a:normAutofit fontScale="90000"/>
          </a:bodyPr>
          <a:lstStyle/>
          <a:p>
            <a:r>
              <a:rPr lang="en-US" dirty="0"/>
              <a:t>Plot information about column ‘</a:t>
            </a:r>
            <a:r>
              <a:rPr lang="en-US" dirty="0" err="1">
                <a:solidFill>
                  <a:srgbClr val="FF0000"/>
                </a:solidFill>
              </a:rPr>
              <a:t>support_materials</a:t>
            </a:r>
            <a:r>
              <a:rPr lang="en-US" dirty="0"/>
              <a:t>’</a:t>
            </a:r>
            <a:endParaRPr lang="el-GR" dirty="0"/>
          </a:p>
        </p:txBody>
      </p:sp>
      <p:pic>
        <p:nvPicPr>
          <p:cNvPr id="4" name="Θέση περιεχομένου 3">
            <a:extLst>
              <a:ext uri="{FF2B5EF4-FFF2-40B4-BE49-F238E27FC236}">
                <a16:creationId xmlns:a16="http://schemas.microsoft.com/office/drawing/2014/main" id="{ED28E495-3C30-4118-B493-B68EA43271C9}"/>
              </a:ext>
            </a:extLst>
          </p:cNvPr>
          <p:cNvPicPr>
            <a:picLocks noGrp="1" noChangeAspect="1"/>
          </p:cNvPicPr>
          <p:nvPr>
            <p:ph idx="1"/>
          </p:nvPr>
        </p:nvPicPr>
        <p:blipFill>
          <a:blip r:embed="rId5"/>
          <a:stretch>
            <a:fillRect/>
          </a:stretch>
        </p:blipFill>
        <p:spPr>
          <a:xfrm>
            <a:off x="36520" y="2356572"/>
            <a:ext cx="8992253" cy="2287633"/>
          </a:xfrm>
          <a:prstGeom prst="rect">
            <a:avLst/>
          </a:prstGeom>
        </p:spPr>
      </p:pic>
      <p:pic>
        <p:nvPicPr>
          <p:cNvPr id="3" name="output">
            <a:hlinkClick r:id="" action="ppaction://media"/>
            <a:extLst>
              <a:ext uri="{FF2B5EF4-FFF2-40B4-BE49-F238E27FC236}">
                <a16:creationId xmlns:a16="http://schemas.microsoft.com/office/drawing/2014/main" id="{693159EA-E1C0-4C47-8542-28548723DB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70944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A1731-7A83-4AD6-BB8B-AE28B1C0089E}"/>
              </a:ext>
            </a:extLst>
          </p:cNvPr>
          <p:cNvSpPr>
            <a:spLocks noGrp="1"/>
          </p:cNvSpPr>
          <p:nvPr>
            <p:ph type="title"/>
          </p:nvPr>
        </p:nvSpPr>
        <p:spPr/>
        <p:txBody>
          <a:bodyPr>
            <a:normAutofit fontScale="90000"/>
          </a:bodyPr>
          <a:lstStyle/>
          <a:p>
            <a:r>
              <a:rPr lang="en-US" dirty="0"/>
              <a:t>Plotting culture for lithograph technique </a:t>
            </a:r>
            <a:endParaRPr lang="el-GR" dirty="0"/>
          </a:p>
        </p:txBody>
      </p:sp>
      <p:pic>
        <p:nvPicPr>
          <p:cNvPr id="4" name="Θέση περιεχομένου 3">
            <a:extLst>
              <a:ext uri="{FF2B5EF4-FFF2-40B4-BE49-F238E27FC236}">
                <a16:creationId xmlns:a16="http://schemas.microsoft.com/office/drawing/2014/main" id="{84AF8B25-6D49-4149-9A1F-7AF75C4FE40C}"/>
              </a:ext>
            </a:extLst>
          </p:cNvPr>
          <p:cNvPicPr>
            <a:picLocks noGrp="1" noChangeAspect="1"/>
          </p:cNvPicPr>
          <p:nvPr>
            <p:ph idx="1"/>
          </p:nvPr>
        </p:nvPicPr>
        <p:blipFill>
          <a:blip r:embed="rId5"/>
          <a:stretch>
            <a:fillRect/>
          </a:stretch>
        </p:blipFill>
        <p:spPr>
          <a:xfrm>
            <a:off x="73319" y="2239362"/>
            <a:ext cx="8984328" cy="2301136"/>
          </a:xfrm>
          <a:prstGeom prst="rect">
            <a:avLst/>
          </a:prstGeom>
        </p:spPr>
      </p:pic>
      <p:pic>
        <p:nvPicPr>
          <p:cNvPr id="5" name="output">
            <a:hlinkClick r:id="" action="ppaction://media"/>
            <a:extLst>
              <a:ext uri="{FF2B5EF4-FFF2-40B4-BE49-F238E27FC236}">
                <a16:creationId xmlns:a16="http://schemas.microsoft.com/office/drawing/2014/main" id="{4D674AF4-2032-4DE9-B47A-7A5710FD6B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5274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479C0C-1566-44CD-9E04-DE253F4D74EC}"/>
              </a:ext>
            </a:extLst>
          </p:cNvPr>
          <p:cNvSpPr>
            <a:spLocks noGrp="1"/>
          </p:cNvSpPr>
          <p:nvPr>
            <p:ph type="title"/>
          </p:nvPr>
        </p:nvSpPr>
        <p:spPr>
          <a:xfrm>
            <a:off x="730602" y="1168828"/>
            <a:ext cx="8272965" cy="994172"/>
          </a:xfrm>
        </p:spPr>
        <p:txBody>
          <a:bodyPr>
            <a:normAutofit/>
          </a:bodyPr>
          <a:lstStyle/>
          <a:p>
            <a:r>
              <a:rPr lang="en-US" sz="2400" dirty="0"/>
              <a:t>The example code for Cleveland Museum can be executed in </a:t>
            </a:r>
            <a:r>
              <a:rPr lang="en-US" sz="2400" dirty="0" err="1"/>
              <a:t>colab</a:t>
            </a:r>
            <a:endParaRPr lang="el-GR" sz="2400" dirty="0"/>
          </a:p>
        </p:txBody>
      </p:sp>
      <p:sp>
        <p:nvSpPr>
          <p:cNvPr id="3" name="Θέση περιεχομένου 2">
            <a:extLst>
              <a:ext uri="{FF2B5EF4-FFF2-40B4-BE49-F238E27FC236}">
                <a16:creationId xmlns:a16="http://schemas.microsoft.com/office/drawing/2014/main" id="{02F47D47-65C1-4783-B257-9212970AE7EE}"/>
              </a:ext>
            </a:extLst>
          </p:cNvPr>
          <p:cNvSpPr>
            <a:spLocks noGrp="1"/>
          </p:cNvSpPr>
          <p:nvPr>
            <p:ph idx="1"/>
          </p:nvPr>
        </p:nvSpPr>
        <p:spPr>
          <a:xfrm>
            <a:off x="730602" y="2223022"/>
            <a:ext cx="7543800" cy="3263504"/>
          </a:xfrm>
        </p:spPr>
        <p:txBody>
          <a:bodyPr/>
          <a:lstStyle/>
          <a:p>
            <a:pPr marL="0" indent="0">
              <a:buNone/>
            </a:pPr>
            <a:r>
              <a:rPr lang="en-US" dirty="0">
                <a:hlinkClick r:id="rId5"/>
              </a:rPr>
              <a:t>https://colab.research.google.com/drive/1LIqdbhnw64P-Xvmw05lCRTBYSz7EupvM</a:t>
            </a:r>
            <a:endParaRPr lang="el-GR" dirty="0"/>
          </a:p>
          <a:p>
            <a:pPr marL="0" indent="0">
              <a:buNone/>
            </a:pPr>
            <a:endParaRPr lang="en-US" dirty="0"/>
          </a:p>
          <a:p>
            <a:pPr marL="0" indent="0">
              <a:buNone/>
            </a:pPr>
            <a:r>
              <a:rPr lang="en-US" dirty="0"/>
              <a:t>You can save a copy in your drive to execute the code from your PC via </a:t>
            </a:r>
            <a:r>
              <a:rPr lang="en-US" dirty="0" err="1"/>
              <a:t>colab</a:t>
            </a:r>
            <a:r>
              <a:rPr lang="en-US" dirty="0"/>
              <a:t>.</a:t>
            </a:r>
          </a:p>
          <a:p>
            <a:pPr marL="0" indent="0">
              <a:buNone/>
            </a:pPr>
            <a:endParaRPr lang="en-US" dirty="0"/>
          </a:p>
        </p:txBody>
      </p:sp>
      <p:pic>
        <p:nvPicPr>
          <p:cNvPr id="4" name="output">
            <a:hlinkClick r:id="" action="ppaction://media"/>
            <a:extLst>
              <a:ext uri="{FF2B5EF4-FFF2-40B4-BE49-F238E27FC236}">
                <a16:creationId xmlns:a16="http://schemas.microsoft.com/office/drawing/2014/main" id="{5BAFA494-6627-4AC2-8A09-ACE0AAC84A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7375" y="3258531"/>
            <a:ext cx="347663" cy="347663"/>
          </a:xfrm>
          <a:prstGeom prst="rect">
            <a:avLst/>
          </a:prstGeom>
        </p:spPr>
      </p:pic>
    </p:spTree>
    <p:extLst>
      <p:ext uri="{BB962C8B-B14F-4D97-AF65-F5344CB8AC3E}">
        <p14:creationId xmlns:p14="http://schemas.microsoft.com/office/powerpoint/2010/main" val="193952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b="1" dirty="0"/>
              <a:t>Synopsis</a:t>
            </a:r>
            <a:endParaRPr lang="el-GR" dirty="0"/>
          </a:p>
        </p:txBody>
      </p:sp>
      <p:sp>
        <p:nvSpPr>
          <p:cNvPr id="4" name="Θέση περιεχομένου 3"/>
          <p:cNvSpPr>
            <a:spLocks noGrp="1"/>
          </p:cNvSpPr>
          <p:nvPr>
            <p:ph idx="1"/>
          </p:nvPr>
        </p:nvSpPr>
        <p:spPr/>
        <p:txBody>
          <a:bodyPr/>
          <a:lstStyle/>
          <a:p>
            <a:pPr algn="just">
              <a:lnSpc>
                <a:spcPct val="114000"/>
              </a:lnSpc>
              <a:spcBef>
                <a:spcPts val="300"/>
              </a:spcBef>
              <a:spcAft>
                <a:spcPts val="300"/>
              </a:spcAft>
            </a:pPr>
            <a:r>
              <a:rPr lang="en-US" sz="1600" dirty="0">
                <a:solidFill>
                  <a:prstClr val="black"/>
                </a:solidFill>
              </a:rPr>
              <a:t>This presentation was about the extraction of knowledge about Artworks and Artists from Museum </a:t>
            </a:r>
            <a:r>
              <a:rPr lang="en-US" sz="1600" dirty="0" err="1">
                <a:solidFill>
                  <a:prstClr val="black"/>
                </a:solidFill>
              </a:rPr>
              <a:t>Githubs</a:t>
            </a:r>
            <a:endParaRPr lang="en-US" sz="1600" dirty="0">
              <a:solidFill>
                <a:prstClr val="black"/>
              </a:solidFill>
            </a:endParaRPr>
          </a:p>
          <a:p>
            <a:pPr lvl="0" algn="just">
              <a:lnSpc>
                <a:spcPct val="114000"/>
              </a:lnSpc>
              <a:spcBef>
                <a:spcPts val="300"/>
              </a:spcBef>
              <a:spcAft>
                <a:spcPts val="300"/>
              </a:spcAft>
            </a:pPr>
            <a:endParaRPr lang="en-US" sz="1600" dirty="0">
              <a:solidFill>
                <a:prstClr val="black"/>
              </a:solidFill>
            </a:endParaRPr>
          </a:p>
          <a:p>
            <a:pPr lvl="0" algn="just">
              <a:lnSpc>
                <a:spcPct val="114000"/>
              </a:lnSpc>
              <a:spcBef>
                <a:spcPts val="300"/>
              </a:spcBef>
              <a:spcAft>
                <a:spcPts val="300"/>
              </a:spcAft>
            </a:pPr>
            <a:endParaRPr lang="en-US" sz="1600" dirty="0">
              <a:solidFill>
                <a:prstClr val="black"/>
              </a:solidFill>
            </a:endParaRPr>
          </a:p>
          <a:p>
            <a:pPr lvl="0" algn="just">
              <a:lnSpc>
                <a:spcPct val="114000"/>
              </a:lnSpc>
              <a:spcBef>
                <a:spcPts val="300"/>
              </a:spcBef>
              <a:spcAft>
                <a:spcPts val="300"/>
              </a:spcAft>
            </a:pPr>
            <a:r>
              <a:rPr lang="en-US" sz="1600" dirty="0">
                <a:solidFill>
                  <a:prstClr val="black"/>
                </a:solidFill>
              </a:rPr>
              <a:t>Now that you finished watching it, you should be able to:</a:t>
            </a:r>
          </a:p>
          <a:p>
            <a:pPr lvl="1" algn="just">
              <a:lnSpc>
                <a:spcPct val="114000"/>
              </a:lnSpc>
              <a:spcBef>
                <a:spcPts val="300"/>
              </a:spcBef>
              <a:spcAft>
                <a:spcPts val="300"/>
              </a:spcAft>
            </a:pPr>
            <a:r>
              <a:rPr lang="en-US" sz="1400" dirty="0">
                <a:solidFill>
                  <a:prstClr val="black"/>
                </a:solidFill>
              </a:rPr>
              <a:t>Use information from a museum </a:t>
            </a:r>
            <a:r>
              <a:rPr lang="en-US" sz="1400" dirty="0" err="1">
                <a:solidFill>
                  <a:prstClr val="black"/>
                </a:solidFill>
              </a:rPr>
              <a:t>Github</a:t>
            </a:r>
            <a:r>
              <a:rPr lang="en-US" sz="1400" dirty="0">
                <a:solidFill>
                  <a:prstClr val="black"/>
                </a:solidFill>
              </a:rPr>
              <a:t>;</a:t>
            </a:r>
          </a:p>
          <a:p>
            <a:pPr lvl="1" algn="just">
              <a:lnSpc>
                <a:spcPct val="114000"/>
              </a:lnSpc>
              <a:spcBef>
                <a:spcPts val="300"/>
              </a:spcBef>
              <a:spcAft>
                <a:spcPts val="300"/>
              </a:spcAft>
            </a:pPr>
            <a:r>
              <a:rPr lang="en-US" sz="1400" dirty="0">
                <a:solidFill>
                  <a:prstClr val="black"/>
                </a:solidFill>
              </a:rPr>
              <a:t>Implement queries for finding paintings of an artist;</a:t>
            </a:r>
          </a:p>
          <a:p>
            <a:pPr lvl="1" algn="just">
              <a:lnSpc>
                <a:spcPct val="114000"/>
              </a:lnSpc>
              <a:spcBef>
                <a:spcPts val="300"/>
              </a:spcBef>
              <a:spcAft>
                <a:spcPts val="300"/>
              </a:spcAft>
            </a:pPr>
            <a:r>
              <a:rPr lang="en-US" sz="1400" dirty="0">
                <a:solidFill>
                  <a:prstClr val="black"/>
                </a:solidFill>
              </a:rPr>
              <a:t>Implement queries for counting Objects in a museum;</a:t>
            </a:r>
          </a:p>
          <a:p>
            <a:pPr lvl="1" algn="just">
              <a:lnSpc>
                <a:spcPct val="114000"/>
              </a:lnSpc>
              <a:spcBef>
                <a:spcPts val="300"/>
              </a:spcBef>
              <a:spcAft>
                <a:spcPts val="300"/>
              </a:spcAft>
            </a:pPr>
            <a:r>
              <a:rPr lang="en-US" sz="1400" dirty="0">
                <a:solidFill>
                  <a:prstClr val="black"/>
                </a:solidFill>
              </a:rPr>
              <a:t>Implement queries for counting nationality or gender of artists;</a:t>
            </a:r>
          </a:p>
          <a:p>
            <a:pPr lvl="1" algn="just">
              <a:lnSpc>
                <a:spcPct val="114000"/>
              </a:lnSpc>
              <a:spcBef>
                <a:spcPts val="300"/>
              </a:spcBef>
              <a:spcAft>
                <a:spcPts val="300"/>
              </a:spcAft>
            </a:pPr>
            <a:r>
              <a:rPr lang="en-US" sz="1400" dirty="0">
                <a:solidFill>
                  <a:prstClr val="black"/>
                </a:solidFill>
              </a:rPr>
              <a:t>Graph plots for culture or technique in a collection.</a:t>
            </a:r>
          </a:p>
          <a:p>
            <a:pPr>
              <a:lnSpc>
                <a:spcPct val="114000"/>
              </a:lnSpc>
              <a:spcBef>
                <a:spcPts val="300"/>
              </a:spcBef>
              <a:spcAft>
                <a:spcPts val="300"/>
              </a:spcAft>
            </a:pPr>
            <a:endParaRPr lang="el-GR" dirty="0"/>
          </a:p>
        </p:txBody>
      </p:sp>
      <p:pic>
        <p:nvPicPr>
          <p:cNvPr id="2" name="output">
            <a:hlinkClick r:id="" action="ppaction://media"/>
            <a:extLst>
              <a:ext uri="{FF2B5EF4-FFF2-40B4-BE49-F238E27FC236}">
                <a16:creationId xmlns:a16="http://schemas.microsoft.com/office/drawing/2014/main" id="{55231B5B-8D6D-481C-A04D-EF3D2A58B1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332703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List of references</a:t>
            </a:r>
            <a:endParaRPr lang="el-GR" dirty="0"/>
          </a:p>
        </p:txBody>
      </p:sp>
      <p:sp>
        <p:nvSpPr>
          <p:cNvPr id="3" name="Θέση περιεχομένου 2"/>
          <p:cNvSpPr>
            <a:spLocks noGrp="1"/>
          </p:cNvSpPr>
          <p:nvPr>
            <p:ph idx="1"/>
          </p:nvPr>
        </p:nvSpPr>
        <p:spPr/>
        <p:txBody>
          <a:bodyPr>
            <a:normAutofit/>
          </a:bodyPr>
          <a:lstStyle/>
          <a:p>
            <a:pPr algn="just">
              <a:lnSpc>
                <a:spcPct val="114000"/>
              </a:lnSpc>
              <a:spcBef>
                <a:spcPts val="300"/>
              </a:spcBef>
              <a:spcAft>
                <a:spcPts val="300"/>
              </a:spcAft>
            </a:pPr>
            <a:r>
              <a:rPr lang="en-US" sz="1600" i="1" dirty="0">
                <a:solidFill>
                  <a:prstClr val="black"/>
                </a:solidFill>
                <a:hlinkClick r:id="rId5"/>
              </a:rPr>
              <a:t>https://colab.research.google.com</a:t>
            </a:r>
          </a:p>
          <a:p>
            <a:pPr algn="just">
              <a:lnSpc>
                <a:spcPct val="114000"/>
              </a:lnSpc>
              <a:spcBef>
                <a:spcPts val="300"/>
              </a:spcBef>
              <a:spcAft>
                <a:spcPts val="300"/>
              </a:spcAft>
            </a:pPr>
            <a:r>
              <a:rPr lang="en-US" sz="1600" i="1" dirty="0">
                <a:solidFill>
                  <a:prstClr val="black"/>
                </a:solidFill>
                <a:hlinkClick r:id="rId5"/>
              </a:rPr>
              <a:t>https://github.com</a:t>
            </a:r>
          </a:p>
          <a:p>
            <a:pPr algn="just">
              <a:lnSpc>
                <a:spcPct val="114000"/>
              </a:lnSpc>
              <a:spcBef>
                <a:spcPts val="300"/>
              </a:spcBef>
              <a:spcAft>
                <a:spcPts val="300"/>
              </a:spcAft>
            </a:pPr>
            <a:r>
              <a:rPr lang="en-US" sz="1600" i="1" dirty="0">
                <a:solidFill>
                  <a:prstClr val="black"/>
                </a:solidFill>
                <a:hlinkClick r:id="rId5"/>
              </a:rPr>
              <a:t>https://matplotlib.org</a:t>
            </a:r>
            <a:endParaRPr lang="en-US" sz="1600" i="1" dirty="0">
              <a:solidFill>
                <a:prstClr val="black"/>
              </a:solidFill>
            </a:endParaRPr>
          </a:p>
          <a:p>
            <a:pPr lvl="0" algn="just">
              <a:lnSpc>
                <a:spcPct val="114000"/>
              </a:lnSpc>
              <a:spcBef>
                <a:spcPts val="300"/>
              </a:spcBef>
              <a:spcAft>
                <a:spcPts val="300"/>
              </a:spcAft>
            </a:pPr>
            <a:r>
              <a:rPr lang="en-US" sz="1600" i="1" dirty="0">
                <a:solidFill>
                  <a:prstClr val="black"/>
                </a:solidFill>
                <a:hlinkClick r:id="rId6"/>
              </a:rPr>
              <a:t>https://pandas.pydata.org</a:t>
            </a:r>
            <a:endParaRPr lang="en-US" sz="1600" i="1" dirty="0">
              <a:solidFill>
                <a:prstClr val="black"/>
              </a:solidFill>
            </a:endParaRPr>
          </a:p>
          <a:p>
            <a:pPr lvl="0" algn="just">
              <a:lnSpc>
                <a:spcPct val="114000"/>
              </a:lnSpc>
              <a:spcBef>
                <a:spcPts val="300"/>
              </a:spcBef>
              <a:spcAft>
                <a:spcPts val="300"/>
              </a:spcAft>
            </a:pPr>
            <a:r>
              <a:rPr lang="en-US" sz="1600" i="1" dirty="0">
                <a:solidFill>
                  <a:prstClr val="black"/>
                </a:solidFill>
                <a:hlinkClick r:id="rId7"/>
              </a:rPr>
              <a:t>https://plot.ly</a:t>
            </a:r>
            <a:endParaRPr lang="en-US" sz="1600" i="1" dirty="0">
              <a:solidFill>
                <a:prstClr val="black"/>
              </a:solidFill>
            </a:endParaRPr>
          </a:p>
          <a:p>
            <a:pPr algn="just">
              <a:lnSpc>
                <a:spcPct val="114000"/>
              </a:lnSpc>
              <a:spcBef>
                <a:spcPts val="300"/>
              </a:spcBef>
              <a:spcAft>
                <a:spcPts val="300"/>
              </a:spcAft>
            </a:pPr>
            <a:endParaRPr lang="el-GR" sz="1600" dirty="0"/>
          </a:p>
        </p:txBody>
      </p:sp>
      <p:pic>
        <p:nvPicPr>
          <p:cNvPr id="4" name="output">
            <a:hlinkClick r:id="" action="ppaction://media"/>
            <a:extLst>
              <a:ext uri="{FF2B5EF4-FFF2-40B4-BE49-F238E27FC236}">
                <a16:creationId xmlns:a16="http://schemas.microsoft.com/office/drawing/2014/main" id="{F2D30D5A-E561-4718-AB21-633C2088F4D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42466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859F38-E3E0-4D64-8628-4916751F2457}"/>
              </a:ext>
            </a:extLst>
          </p:cNvPr>
          <p:cNvSpPr>
            <a:spLocks noGrp="1"/>
          </p:cNvSpPr>
          <p:nvPr>
            <p:ph type="title"/>
          </p:nvPr>
        </p:nvSpPr>
        <p:spPr/>
        <p:txBody>
          <a:bodyPr/>
          <a:lstStyle/>
          <a:p>
            <a:r>
              <a:rPr lang="en-US" dirty="0"/>
              <a:t>Metadata</a:t>
            </a:r>
            <a:endParaRPr lang="el-GR" dirty="0"/>
          </a:p>
        </p:txBody>
      </p:sp>
      <p:sp>
        <p:nvSpPr>
          <p:cNvPr id="3" name="Θέση περιεχομένου 2">
            <a:extLst>
              <a:ext uri="{FF2B5EF4-FFF2-40B4-BE49-F238E27FC236}">
                <a16:creationId xmlns:a16="http://schemas.microsoft.com/office/drawing/2014/main" id="{6DD42D3A-8128-4295-A048-808B2145200F}"/>
              </a:ext>
            </a:extLst>
          </p:cNvPr>
          <p:cNvSpPr>
            <a:spLocks noGrp="1"/>
          </p:cNvSpPr>
          <p:nvPr>
            <p:ph idx="1"/>
          </p:nvPr>
        </p:nvSpPr>
        <p:spPr/>
        <p:txBody>
          <a:bodyPr>
            <a:normAutofit fontScale="92500" lnSpcReduction="10000"/>
          </a:bodyPr>
          <a:lstStyle/>
          <a:p>
            <a:r>
              <a:rPr lang="en-US" dirty="0"/>
              <a:t>Establishing a context for digital collections online is an entirely different process from what museums and their visitors are used to. Onsite, museums control the environment in which the visitor can observe the object by giving it a specific context.</a:t>
            </a:r>
          </a:p>
          <a:p>
            <a:r>
              <a:rPr lang="en-US" dirty="0"/>
              <a:t>Online, alternative contexts are possible as multiple metadata can be displayed. Furthermore, the user is no longer inside the information space provided by the museum but free to explore any context he or she likes, following personal interests and information needs, which, usually, change over time. The museum institution can no longer fully control the context in which its objects are observed. It can only control the quality and quantity of the metadata provided to assist the interpretation process.</a:t>
            </a:r>
            <a:endParaRPr lang="el-GR" dirty="0"/>
          </a:p>
        </p:txBody>
      </p:sp>
      <p:pic>
        <p:nvPicPr>
          <p:cNvPr id="5" name="output">
            <a:hlinkClick r:id="" action="ppaction://media"/>
            <a:extLst>
              <a:ext uri="{FF2B5EF4-FFF2-40B4-BE49-F238E27FC236}">
                <a16:creationId xmlns:a16="http://schemas.microsoft.com/office/drawing/2014/main" id="{A8CCF381-6E0D-411C-A87B-2C215B6581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676250494"/>
      </p:ext>
    </p:extLst>
  </p:cSld>
  <p:clrMapOvr>
    <a:masterClrMapping/>
  </p:clrMapOvr>
  <mc:AlternateContent xmlns:mc="http://schemas.openxmlformats.org/markup-compatibility/2006" xmlns:p14="http://schemas.microsoft.com/office/powerpoint/2010/main">
    <mc:Choice Requires="p14">
      <p:transition spd="slow" p14:dur="2000" advTm="59006"/>
    </mc:Choice>
    <mc:Fallback xmlns="">
      <p:transition spd="slow" advTm="59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topEvt time="59006" objId="5"/>
      </p14:showEvtLst>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Θέση κειμένου 11"/>
          <p:cNvSpPr>
            <a:spLocks noGrp="1"/>
          </p:cNvSpPr>
          <p:nvPr>
            <p:ph type="body" sz="quarter" idx="3"/>
          </p:nvPr>
        </p:nvSpPr>
        <p:spPr>
          <a:xfrm>
            <a:off x="516872" y="4034117"/>
            <a:ext cx="3883398" cy="1352737"/>
          </a:xfrm>
          <a:solidFill>
            <a:schemeClr val="bg1">
              <a:lumMod val="95000"/>
            </a:schemeClr>
          </a:solidFill>
        </p:spPr>
        <p:txBody>
          <a:bodyPr>
            <a:normAutofit/>
          </a:bodyPr>
          <a:lstStyle/>
          <a:p>
            <a:pPr marL="228600" lvl="0" indent="-228600" algn="just">
              <a:lnSpc>
                <a:spcPct val="114000"/>
              </a:lnSpc>
              <a:spcBef>
                <a:spcPts val="300"/>
              </a:spcBef>
              <a:spcAft>
                <a:spcPts val="300"/>
              </a:spcAft>
              <a:buFont typeface="Arial" panose="020B0604020202020204" pitchFamily="34" charset="0"/>
              <a:buChar char="•"/>
            </a:pPr>
            <a:r>
              <a:rPr lang="en-US" sz="1600" b="0" dirty="0">
                <a:solidFill>
                  <a:prstClr val="black"/>
                </a:solidFill>
              </a:rPr>
              <a:t>Assistant Professor in University of Patras, Greece</a:t>
            </a:r>
          </a:p>
          <a:p>
            <a:pPr marL="228600" lvl="0" indent="-228600" algn="just">
              <a:lnSpc>
                <a:spcPct val="114000"/>
              </a:lnSpc>
              <a:spcBef>
                <a:spcPts val="300"/>
              </a:spcBef>
              <a:spcAft>
                <a:spcPts val="300"/>
              </a:spcAft>
              <a:buFont typeface="Arial" panose="020B0604020202020204" pitchFamily="34" charset="0"/>
              <a:buChar char="•"/>
            </a:pPr>
            <a:r>
              <a:rPr lang="en-US" sz="1600" b="0" dirty="0">
                <a:solidFill>
                  <a:prstClr val="black"/>
                </a:solidFill>
              </a:rPr>
              <a:t>Tutor in Hellenic Open University</a:t>
            </a:r>
            <a:endParaRPr lang="el-GR" sz="1600" dirty="0">
              <a:solidFill>
                <a:srgbClr val="FF0000"/>
              </a:solidFill>
            </a:endParaRPr>
          </a:p>
        </p:txBody>
      </p:sp>
      <p:sp>
        <p:nvSpPr>
          <p:cNvPr id="13" name="Θέση περιεχομένου 12"/>
          <p:cNvSpPr>
            <a:spLocks noGrp="1"/>
          </p:cNvSpPr>
          <p:nvPr>
            <p:ph sz="quarter" idx="4"/>
          </p:nvPr>
        </p:nvSpPr>
        <p:spPr>
          <a:xfrm>
            <a:off x="4627958" y="1778933"/>
            <a:ext cx="3887391" cy="4083049"/>
          </a:xfrm>
          <a:solidFill>
            <a:schemeClr val="bg1">
              <a:lumMod val="95000"/>
            </a:schemeClr>
          </a:solidFill>
        </p:spPr>
        <p:txBody>
          <a:bodyPr>
            <a:normAutofit/>
          </a:bodyPr>
          <a:lstStyle/>
          <a:p>
            <a:pPr lvl="0" algn="just">
              <a:lnSpc>
                <a:spcPct val="114000"/>
              </a:lnSpc>
              <a:spcBef>
                <a:spcPts val="300"/>
              </a:spcBef>
              <a:spcAft>
                <a:spcPts val="300"/>
              </a:spcAft>
            </a:pPr>
            <a:r>
              <a:rPr lang="en-US" sz="1600" dirty="0">
                <a:solidFill>
                  <a:prstClr val="black"/>
                </a:solidFill>
              </a:rPr>
              <a:t>The research interests of Sotiris Kotsiantis are in the field of data science and its application in the education and culture. He has a lot of publications to his credit in international journals and conferences: </a:t>
            </a:r>
            <a:r>
              <a:rPr lang="en-US" sz="1600" dirty="0">
                <a:solidFill>
                  <a:prstClr val="black"/>
                </a:solidFill>
                <a:hlinkClick r:id="rId5"/>
              </a:rPr>
              <a:t>https://dblp.org/pers/hd/k/Kotsiantis:Sotiris_B=</a:t>
            </a:r>
            <a:endParaRPr lang="el-GR" sz="1600" dirty="0">
              <a:solidFill>
                <a:srgbClr val="FF0000"/>
              </a:solidFill>
            </a:endParaRPr>
          </a:p>
        </p:txBody>
      </p:sp>
      <p:sp>
        <p:nvSpPr>
          <p:cNvPr id="3" name="Τίτλος 2"/>
          <p:cNvSpPr>
            <a:spLocks noGrp="1"/>
          </p:cNvSpPr>
          <p:nvPr>
            <p:ph type="title"/>
          </p:nvPr>
        </p:nvSpPr>
        <p:spPr/>
        <p:txBody>
          <a:bodyPr/>
          <a:lstStyle/>
          <a:p>
            <a:r>
              <a:rPr lang="en-US" b="1" dirty="0"/>
              <a:t>Presenter’s bio page</a:t>
            </a:r>
            <a:endParaRPr lang="el-GR" dirty="0"/>
          </a:p>
        </p:txBody>
      </p:sp>
      <p:pic>
        <p:nvPicPr>
          <p:cNvPr id="4" name="Εικόνα 3" descr="Εικόνα που περιέχει άτομο, άνδρας, εσωτερικό, χαμογελαστός&#10;&#10;Περιγραφή που δημιουργήθηκε αυτόματα">
            <a:extLst>
              <a:ext uri="{FF2B5EF4-FFF2-40B4-BE49-F238E27FC236}">
                <a16:creationId xmlns:a16="http://schemas.microsoft.com/office/drawing/2014/main" id="{E5102CFE-0321-4089-8230-138EB7AEDC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27" y="1471146"/>
            <a:ext cx="2133600" cy="2438400"/>
          </a:xfrm>
          <a:prstGeom prst="rect">
            <a:avLst/>
          </a:prstGeom>
        </p:spPr>
      </p:pic>
      <p:pic>
        <p:nvPicPr>
          <p:cNvPr id="2" name="output">
            <a:hlinkClick r:id="" action="ppaction://media"/>
            <a:extLst>
              <a:ext uri="{FF2B5EF4-FFF2-40B4-BE49-F238E27FC236}">
                <a16:creationId xmlns:a16="http://schemas.microsoft.com/office/drawing/2014/main" id="{612415FB-90D1-4EFD-954B-827664699EA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2573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 for your attention!</a:t>
            </a:r>
          </a:p>
        </p:txBody>
      </p:sp>
    </p:spTree>
    <p:extLst>
      <p:ext uri="{BB962C8B-B14F-4D97-AF65-F5344CB8AC3E}">
        <p14:creationId xmlns:p14="http://schemas.microsoft.com/office/powerpoint/2010/main" val="288461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44A8B3-B893-4E07-A773-74CDA4D141A0}"/>
              </a:ext>
            </a:extLst>
          </p:cNvPr>
          <p:cNvSpPr>
            <a:spLocks noGrp="1"/>
          </p:cNvSpPr>
          <p:nvPr>
            <p:ph type="title"/>
          </p:nvPr>
        </p:nvSpPr>
        <p:spPr/>
        <p:txBody>
          <a:bodyPr/>
          <a:lstStyle/>
          <a:p>
            <a:r>
              <a:rPr lang="en-US" dirty="0"/>
              <a:t>Museums and </a:t>
            </a:r>
            <a:r>
              <a:rPr lang="en-US" dirty="0" err="1"/>
              <a:t>Github</a:t>
            </a:r>
            <a:endParaRPr lang="el-GR" dirty="0"/>
          </a:p>
        </p:txBody>
      </p:sp>
      <p:sp>
        <p:nvSpPr>
          <p:cNvPr id="3" name="Θέση περιεχομένου 2">
            <a:extLst>
              <a:ext uri="{FF2B5EF4-FFF2-40B4-BE49-F238E27FC236}">
                <a16:creationId xmlns:a16="http://schemas.microsoft.com/office/drawing/2014/main" id="{5CB47793-6335-4D3C-9746-58BCEB61E1E8}"/>
              </a:ext>
            </a:extLst>
          </p:cNvPr>
          <p:cNvSpPr>
            <a:spLocks noGrp="1"/>
          </p:cNvSpPr>
          <p:nvPr>
            <p:ph idx="1"/>
          </p:nvPr>
        </p:nvSpPr>
        <p:spPr/>
        <p:txBody>
          <a:bodyPr>
            <a:normAutofit fontScale="92500" lnSpcReduction="10000"/>
          </a:bodyPr>
          <a:lstStyle/>
          <a:p>
            <a:r>
              <a:rPr lang="en-US" dirty="0"/>
              <a:t>The digitization of collections has first of all provided new means of display of and access to existing museum collections. Benefits of digitization are usually based on the use of networked media (the Internet), which allows access from anywhere anytime anyhow. Objects can be accessed at home on a desktop at night or on the street from a mobile phone during holidays.</a:t>
            </a:r>
          </a:p>
          <a:p>
            <a:r>
              <a:rPr lang="en-US" dirty="0"/>
              <a:t>Although museums can have works that are restricted by very specific copyrights, museums can also have works that have passed into the public domain either through the passage of time or because the artist has chosen to do so. Works in the public domain are what one’ll most often find on museum GitHub accounts.</a:t>
            </a:r>
            <a:endParaRPr lang="el-GR" dirty="0"/>
          </a:p>
        </p:txBody>
      </p:sp>
      <p:pic>
        <p:nvPicPr>
          <p:cNvPr id="4" name="output">
            <a:hlinkClick r:id="" action="ppaction://media"/>
            <a:extLst>
              <a:ext uri="{FF2B5EF4-FFF2-40B4-BE49-F238E27FC236}">
                <a16:creationId xmlns:a16="http://schemas.microsoft.com/office/drawing/2014/main" id="{A7B2AD3B-2E18-47DF-9BA7-D88DB18B03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375" y="3254375"/>
            <a:ext cx="347663" cy="347663"/>
          </a:xfrm>
          <a:prstGeom prst="rect">
            <a:avLst/>
          </a:prstGeom>
        </p:spPr>
      </p:pic>
    </p:spTree>
    <p:extLst>
      <p:ext uri="{BB962C8B-B14F-4D97-AF65-F5344CB8AC3E}">
        <p14:creationId xmlns:p14="http://schemas.microsoft.com/office/powerpoint/2010/main" val="1929935612"/>
      </p:ext>
    </p:extLst>
  </p:cSld>
  <p:clrMapOvr>
    <a:masterClrMapping/>
  </p:clrMapOvr>
  <mc:AlternateContent xmlns:mc="http://schemas.openxmlformats.org/markup-compatibility/2006" xmlns:p14="http://schemas.microsoft.com/office/powerpoint/2010/main">
    <mc:Choice Requires="p14">
      <p:transition spd="slow" p14:dur="2000" advTm="51832"/>
    </mc:Choice>
    <mc:Fallback xmlns="">
      <p:transition spd="slow" advTm="51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topEvt time="51832"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041E6F-5918-46F6-8577-1C4C37C8B894}"/>
              </a:ext>
            </a:extLst>
          </p:cNvPr>
          <p:cNvSpPr>
            <a:spLocks noGrp="1"/>
          </p:cNvSpPr>
          <p:nvPr>
            <p:ph type="title"/>
          </p:nvPr>
        </p:nvSpPr>
        <p:spPr>
          <a:xfrm>
            <a:off x="2183130" y="536734"/>
            <a:ext cx="7886700" cy="701068"/>
          </a:xfrm>
        </p:spPr>
        <p:txBody>
          <a:bodyPr/>
          <a:lstStyle/>
          <a:p>
            <a:r>
              <a:rPr lang="en-US" altLang="el-GR" sz="2700" dirty="0"/>
              <a:t>Some </a:t>
            </a:r>
            <a:r>
              <a:rPr lang="el-GR" altLang="el-GR" sz="2700" dirty="0" err="1"/>
              <a:t>active</a:t>
            </a:r>
            <a:r>
              <a:rPr lang="el-GR" altLang="el-GR" sz="2700" dirty="0"/>
              <a:t> </a:t>
            </a:r>
            <a:r>
              <a:rPr lang="el-GR" altLang="el-GR" sz="2700" dirty="0" err="1"/>
              <a:t>museum</a:t>
            </a:r>
            <a:r>
              <a:rPr lang="el-GR" altLang="el-GR" sz="2700" dirty="0"/>
              <a:t> </a:t>
            </a:r>
            <a:r>
              <a:rPr lang="el-GR" altLang="el-GR" sz="2700" dirty="0" err="1"/>
              <a:t>GitHub</a:t>
            </a:r>
            <a:r>
              <a:rPr lang="el-GR" altLang="el-GR" sz="2700" dirty="0"/>
              <a:t> </a:t>
            </a:r>
            <a:r>
              <a:rPr lang="el-GR" altLang="el-GR" sz="2700" dirty="0" err="1"/>
              <a:t>accounts</a:t>
            </a:r>
            <a:endParaRPr lang="el-GR" sz="2700" dirty="0"/>
          </a:p>
        </p:txBody>
      </p:sp>
      <p:graphicFrame>
        <p:nvGraphicFramePr>
          <p:cNvPr id="4" name="Θέση περιεχομένου 3">
            <a:extLst>
              <a:ext uri="{FF2B5EF4-FFF2-40B4-BE49-F238E27FC236}">
                <a16:creationId xmlns:a16="http://schemas.microsoft.com/office/drawing/2014/main" id="{D2D44F20-063E-4F8D-8B49-98DF0110D234}"/>
              </a:ext>
            </a:extLst>
          </p:cNvPr>
          <p:cNvGraphicFramePr>
            <a:graphicFrameLocks noGrp="1"/>
          </p:cNvGraphicFramePr>
          <p:nvPr>
            <p:ph idx="1"/>
          </p:nvPr>
        </p:nvGraphicFramePr>
        <p:xfrm>
          <a:off x="968189" y="2544857"/>
          <a:ext cx="7671549" cy="1501438"/>
        </p:xfrm>
        <a:graphic>
          <a:graphicData uri="http://schemas.openxmlformats.org/drawingml/2006/table">
            <a:tbl>
              <a:tblPr/>
              <a:tblGrid>
                <a:gridCol w="2557183">
                  <a:extLst>
                    <a:ext uri="{9D8B030D-6E8A-4147-A177-3AD203B41FA5}">
                      <a16:colId xmlns:a16="http://schemas.microsoft.com/office/drawing/2014/main" val="2886221749"/>
                    </a:ext>
                  </a:extLst>
                </a:gridCol>
                <a:gridCol w="2606488">
                  <a:extLst>
                    <a:ext uri="{9D8B030D-6E8A-4147-A177-3AD203B41FA5}">
                      <a16:colId xmlns:a16="http://schemas.microsoft.com/office/drawing/2014/main" val="2590460075"/>
                    </a:ext>
                  </a:extLst>
                </a:gridCol>
                <a:gridCol w="2507878">
                  <a:extLst>
                    <a:ext uri="{9D8B030D-6E8A-4147-A177-3AD203B41FA5}">
                      <a16:colId xmlns:a16="http://schemas.microsoft.com/office/drawing/2014/main" val="3036981901"/>
                    </a:ext>
                  </a:extLst>
                </a:gridCol>
              </a:tblGrid>
              <a:tr h="192302">
                <a:tc>
                  <a:txBody>
                    <a:bodyPr/>
                    <a:lstStyle/>
                    <a:p>
                      <a:pPr algn="l" fontAlgn="base"/>
                      <a:r>
                        <a:rPr lang="en-US" sz="1200" b="0" dirty="0">
                          <a:effectLst/>
                          <a:latin typeface="inherit"/>
                        </a:rPr>
                        <a:t>Museum:</a:t>
                      </a:r>
                    </a:p>
                  </a:txBody>
                  <a:tcPr marL="7851" marR="7851" marT="4711" marB="4711" anchor="ctr">
                    <a:lnL>
                      <a:noFill/>
                    </a:lnL>
                    <a:lnR>
                      <a:noFill/>
                    </a:lnR>
                    <a:lnT>
                      <a:noFill/>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a:effectLst/>
                          <a:latin typeface="inherit"/>
                        </a:rPr>
                        <a:t>GitHub link:</a:t>
                      </a:r>
                    </a:p>
                  </a:txBody>
                  <a:tcPr marL="7851" marR="7851" marT="4711" marB="4711" anchor="ctr">
                    <a:lnL>
                      <a:noFill/>
                    </a:lnL>
                    <a:lnR>
                      <a:noFill/>
                    </a:lnR>
                    <a:lnT>
                      <a:noFill/>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a:effectLst/>
                          <a:latin typeface="inherit"/>
                        </a:rPr>
                        <a:t>Posted rights/license:</a:t>
                      </a:r>
                    </a:p>
                  </a:txBody>
                  <a:tcPr marL="7851" marR="7851" marT="4711" marB="4711" anchor="ctr">
                    <a:lnL>
                      <a:noFill/>
                    </a:lnL>
                    <a:lnR>
                      <a:noFill/>
                    </a:lnR>
                    <a:lnT>
                      <a:noFill/>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247161812"/>
                  </a:ext>
                </a:extLst>
              </a:tr>
              <a:tr h="375182">
                <a:tc>
                  <a:txBody>
                    <a:bodyPr/>
                    <a:lstStyle/>
                    <a:p>
                      <a:pPr algn="l" fontAlgn="base"/>
                      <a:r>
                        <a:rPr lang="en-US" sz="1200" b="0" dirty="0">
                          <a:effectLst/>
                          <a:latin typeface="inherit"/>
                        </a:rPr>
                        <a:t>Tate</a:t>
                      </a: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u="none" strike="noStrike" dirty="0">
                          <a:solidFill>
                            <a:srgbClr val="81699B"/>
                          </a:solidFill>
                          <a:effectLst/>
                          <a:latin typeface="inherit"/>
                        </a:rPr>
                        <a:t>https://github.com/tategallery/collection</a:t>
                      </a:r>
                      <a:endParaRPr lang="en-US" sz="1200" b="0" dirty="0">
                        <a:effectLst/>
                        <a:latin typeface="inherit"/>
                      </a:endParaRP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dirty="0">
                          <a:effectLst/>
                          <a:latin typeface="inherit"/>
                        </a:rPr>
                        <a:t>CC0 1.0 Universal, and requests attribution</a:t>
                      </a: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924924584"/>
                  </a:ext>
                </a:extLst>
              </a:tr>
              <a:tr h="466977">
                <a:tc>
                  <a:txBody>
                    <a:bodyPr/>
                    <a:lstStyle/>
                    <a:p>
                      <a:pPr algn="l" fontAlgn="base"/>
                      <a:r>
                        <a:rPr lang="en-US" sz="1200" b="0" dirty="0">
                          <a:effectLst/>
                          <a:latin typeface="inherit"/>
                        </a:rPr>
                        <a:t>Carnegie Museum of Art</a:t>
                      </a: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u="none" strike="noStrike" dirty="0">
                          <a:solidFill>
                            <a:srgbClr val="81699B"/>
                          </a:solidFill>
                          <a:effectLst/>
                          <a:latin typeface="inherit"/>
                          <a:hlinkClick r:id="rId6"/>
                        </a:rPr>
                        <a:t>https://github.com/cmoa/collection</a:t>
                      </a:r>
                      <a:endParaRPr lang="en-US" sz="1200" b="0" dirty="0">
                        <a:effectLst/>
                        <a:latin typeface="inherit"/>
                      </a:endParaRP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a:effectLst/>
                          <a:latin typeface="inherit"/>
                        </a:rPr>
                        <a:t>CCo 1.0 Universal, except for images, says to contact their R&amp;R</a:t>
                      </a: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181300544"/>
                  </a:ext>
                </a:extLst>
              </a:tr>
              <a:tr h="466977">
                <a:tc>
                  <a:txBody>
                    <a:bodyPr/>
                    <a:lstStyle/>
                    <a:p>
                      <a:pPr algn="l" fontAlgn="base"/>
                      <a:r>
                        <a:rPr lang="en-US" sz="1200" b="0" dirty="0">
                          <a:effectLst/>
                          <a:latin typeface="inherit"/>
                        </a:rPr>
                        <a:t>MoMA</a:t>
                      </a: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u="none" strike="noStrike">
                          <a:solidFill>
                            <a:srgbClr val="81699B"/>
                          </a:solidFill>
                          <a:effectLst/>
                          <a:latin typeface="inherit"/>
                          <a:hlinkClick r:id="rId7"/>
                        </a:rPr>
                        <a:t>https://github.com/MuseumofModernArt/collection</a:t>
                      </a:r>
                      <a:endParaRPr lang="en-US" sz="1200" b="0">
                        <a:effectLst/>
                        <a:latin typeface="inherit"/>
                      </a:endParaRP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l" fontAlgn="base"/>
                      <a:r>
                        <a:rPr lang="en-US" sz="1200" b="0" dirty="0" err="1">
                          <a:effectLst/>
                          <a:latin typeface="inherit"/>
                        </a:rPr>
                        <a:t>CCo</a:t>
                      </a:r>
                      <a:r>
                        <a:rPr lang="en-US" sz="1200" b="0" dirty="0">
                          <a:effectLst/>
                          <a:latin typeface="inherit"/>
                        </a:rPr>
                        <a:t> 1.0 Universal, except for images, says give attribution</a:t>
                      </a:r>
                    </a:p>
                  </a:txBody>
                  <a:tcPr marL="7851" marR="7851" marT="4711" marB="4711" anchor="ctr">
                    <a:lnL>
                      <a:noFill/>
                    </a:lnL>
                    <a:lnR>
                      <a:noFill/>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340724718"/>
                  </a:ext>
                </a:extLst>
              </a:tr>
            </a:tbl>
          </a:graphicData>
        </a:graphic>
      </p:graphicFrame>
      <p:pic>
        <p:nvPicPr>
          <p:cNvPr id="3" name="output">
            <a:hlinkClick r:id="" action="ppaction://media"/>
            <a:extLst>
              <a:ext uri="{FF2B5EF4-FFF2-40B4-BE49-F238E27FC236}">
                <a16:creationId xmlns:a16="http://schemas.microsoft.com/office/drawing/2014/main" id="{177FA28B-C5A0-4520-90AF-ADC70C9D61A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397375" y="3254375"/>
            <a:ext cx="347663" cy="347663"/>
          </a:xfrm>
          <a:prstGeom prst="rect">
            <a:avLst/>
          </a:prstGeom>
        </p:spPr>
      </p:pic>
    </p:spTree>
    <p:custDataLst>
      <p:tags r:id="rId1"/>
    </p:custDataLst>
    <p:extLst>
      <p:ext uri="{BB962C8B-B14F-4D97-AF65-F5344CB8AC3E}">
        <p14:creationId xmlns:p14="http://schemas.microsoft.com/office/powerpoint/2010/main" val="1621590928"/>
      </p:ext>
    </p:extLst>
  </p:cSld>
  <p:clrMapOvr>
    <a:masterClrMapping/>
  </p:clrMapOvr>
  <mc:AlternateContent xmlns:mc="http://schemas.openxmlformats.org/markup-compatibility/2006" xmlns:p14="http://schemas.microsoft.com/office/powerpoint/2010/main">
    <mc:Choice Requires="p14">
      <p:transition spd="slow" p14:dur="2000" advTm="18492"/>
    </mc:Choice>
    <mc:Fallback xmlns="">
      <p:transition spd="slow" advTm="18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7611" objId="3"/>
        <p14:stopEvt time="17714"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7.5"/>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802</TotalTime>
  <Words>12077</Words>
  <Application>Microsoft Office PowerPoint</Application>
  <PresentationFormat>On-screen Show (4:3)</PresentationFormat>
  <Paragraphs>945</Paragraphs>
  <Slides>71</Slides>
  <Notes>70</Notes>
  <HiddenSlides>0</HiddenSlides>
  <MMClips>70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Calibri</vt:lpstr>
      <vt:lpstr>Courier New</vt:lpstr>
      <vt:lpstr>inherit</vt:lpstr>
      <vt:lpstr>Segoe UI</vt:lpstr>
      <vt:lpstr>Verdana</vt:lpstr>
      <vt:lpstr>Wingdings</vt:lpstr>
      <vt:lpstr>Office Theme</vt:lpstr>
      <vt:lpstr>Information management for artworks and artists from Museums’ Githubs</vt:lpstr>
      <vt:lpstr>Aim and objectives</vt:lpstr>
      <vt:lpstr>Learning outcomes</vt:lpstr>
      <vt:lpstr>Terms and keywords</vt:lpstr>
      <vt:lpstr>Knowledge management</vt:lpstr>
      <vt:lpstr>Knowledge management (2)</vt:lpstr>
      <vt:lpstr>Metadata</vt:lpstr>
      <vt:lpstr>Museums and Github</vt:lpstr>
      <vt:lpstr>Some active museum GitHub accounts</vt:lpstr>
      <vt:lpstr>Github Carnegie Museum of Art in Pittsburgh, Pennsylvania</vt:lpstr>
      <vt:lpstr>Artwork Information (1) Carnegie Museum of Art in Pittsburgh, Pennsylvania </vt:lpstr>
      <vt:lpstr>Artwork Information (2) Carnegie Museum of Art in Pittsburgh, Pennsylvania</vt:lpstr>
      <vt:lpstr>Artwork Information (3) Carnegie Museum of Art in Pittsburgh, Pennsylvania</vt:lpstr>
      <vt:lpstr>Image Information Carnegie Museum of Art in Pittsburgh, Pennsylvania</vt:lpstr>
      <vt:lpstr>Artist Information Carnegie Museum of Art in Pittsburgh, Pennsylvania</vt:lpstr>
      <vt:lpstr>CSV, basic sharing</vt:lpstr>
      <vt:lpstr>PowerPoint Presentation</vt:lpstr>
      <vt:lpstr> CSV    JSON</vt:lpstr>
      <vt:lpstr>Python Library Pandas</vt:lpstr>
      <vt:lpstr>Pandas vs Excel</vt:lpstr>
      <vt:lpstr>Pandas</vt:lpstr>
      <vt:lpstr>Python Library NumPy</vt:lpstr>
      <vt:lpstr>Python Library matplotlib</vt:lpstr>
      <vt:lpstr>Python Libraries Seaborn and Plotly</vt:lpstr>
      <vt:lpstr>Run Jupyter Online with Colab</vt:lpstr>
      <vt:lpstr>EXAMPLES: Contain a number of Jupyter notebooks of various examples. RECENT: Jupyter notebook you have recently worked with. GOOGLE DRIVE: Jupyter notebook in your google drive. GITHUB: You can add Jupyter notebook from your GitHub but you first need to connect Colab with GitHub. UPLOAD: Upload from your local directory.</vt:lpstr>
      <vt:lpstr>If you want to open something specific, drop the “File” menu down to “Open Notebook…”</vt:lpstr>
      <vt:lpstr>New notebook</vt:lpstr>
      <vt:lpstr>Download Jupyter Notebook in your PC</vt:lpstr>
      <vt:lpstr>Loading Python Libraries</vt:lpstr>
      <vt:lpstr>Reading data using pandas Open cmoa.csv from Carnegie Museum of Art</vt:lpstr>
      <vt:lpstr>Presentation of the columns</vt:lpstr>
      <vt:lpstr>Selecting a column in a Data Frame</vt:lpstr>
      <vt:lpstr>Data Frames groupby method</vt:lpstr>
      <vt:lpstr>Data Frames groupby method</vt:lpstr>
      <vt:lpstr>Data Frame: filtering</vt:lpstr>
      <vt:lpstr>Data Frames: Slicing</vt:lpstr>
      <vt:lpstr>Data Frames: Slicing</vt:lpstr>
      <vt:lpstr>Data Frames: Selecting rows</vt:lpstr>
      <vt:lpstr>Data Frames: method loc</vt:lpstr>
      <vt:lpstr>Data Frames: method iloc (summary)</vt:lpstr>
      <vt:lpstr>Data Frames: Sorting</vt:lpstr>
      <vt:lpstr>Missing Values</vt:lpstr>
      <vt:lpstr>Missing Values</vt:lpstr>
      <vt:lpstr>Aggregation Functions in Pandas</vt:lpstr>
      <vt:lpstr>Aggregation Functions in Pandas</vt:lpstr>
      <vt:lpstr>MoMA github</vt:lpstr>
      <vt:lpstr>Reading data using pandas Open Artists.csv from MoMA</vt:lpstr>
      <vt:lpstr>Nationality of artists</vt:lpstr>
      <vt:lpstr>Gender of artists</vt:lpstr>
      <vt:lpstr>The example code for MoMA can be executed in colab</vt:lpstr>
      <vt:lpstr>Helpful Function</vt:lpstr>
      <vt:lpstr>Reading data using pandas Open cmoa.csv from Carnegie Museum of Art</vt:lpstr>
      <vt:lpstr>Plot information about column ‘medium’</vt:lpstr>
      <vt:lpstr>Plot information about column ‘credit_line’</vt:lpstr>
      <vt:lpstr>Plot information about column ‘classification’</vt:lpstr>
      <vt:lpstr>Plot information about column ‘nationality’</vt:lpstr>
      <vt:lpstr>Plot information about column ‘classification’ for a specific  nationality </vt:lpstr>
      <vt:lpstr>The example code for Carnegie Museum  can be executed in colab</vt:lpstr>
      <vt:lpstr>PowerPoint Presentation</vt:lpstr>
      <vt:lpstr>Reading data using pandas Open data.csv from Cleveland Museum of Art</vt:lpstr>
      <vt:lpstr>Columns</vt:lpstr>
      <vt:lpstr>Plot information about column ‘culture’</vt:lpstr>
      <vt:lpstr>Plot information about column ‘technique’</vt:lpstr>
      <vt:lpstr>Plot information about column ‘support_materials’</vt:lpstr>
      <vt:lpstr>Plotting culture for lithograph technique </vt:lpstr>
      <vt:lpstr>The example code for Cleveland Museum can be executed in colab</vt:lpstr>
      <vt:lpstr>Synopsis</vt:lpstr>
      <vt:lpstr>List of references</vt:lpstr>
      <vt:lpstr>Presenter’s bio page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Achilles Kameas</dc:creator>
  <cp:lastModifiedBy>sotiris kotsiantis</cp:lastModifiedBy>
  <cp:revision>124</cp:revision>
  <dcterms:created xsi:type="dcterms:W3CDTF">2016-11-17T21:37:06Z</dcterms:created>
  <dcterms:modified xsi:type="dcterms:W3CDTF">2019-11-17T17:19:32Z</dcterms:modified>
</cp:coreProperties>
</file>